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7" r:id="rId2"/>
    <p:sldId id="325" r:id="rId3"/>
    <p:sldId id="331" r:id="rId4"/>
    <p:sldId id="332" r:id="rId5"/>
    <p:sldId id="333" r:id="rId6"/>
    <p:sldId id="334" r:id="rId7"/>
    <p:sldId id="335" r:id="rId8"/>
    <p:sldId id="336" r:id="rId9"/>
    <p:sldId id="337" r:id="rId10"/>
    <p:sldId id="338" r:id="rId11"/>
    <p:sldId id="262" r:id="rId12"/>
    <p:sldId id="263" r:id="rId13"/>
    <p:sldId id="355" r:id="rId14"/>
    <p:sldId id="260" r:id="rId15"/>
    <p:sldId id="356" r:id="rId16"/>
    <p:sldId id="357" r:id="rId17"/>
    <p:sldId id="358" r:id="rId18"/>
    <p:sldId id="359" r:id="rId19"/>
    <p:sldId id="360" r:id="rId20"/>
    <p:sldId id="361" r:id="rId21"/>
    <p:sldId id="362" r:id="rId22"/>
    <p:sldId id="363" r:id="rId23"/>
    <p:sldId id="264" r:id="rId24"/>
    <p:sldId id="265" r:id="rId25"/>
    <p:sldId id="266" r:id="rId26"/>
    <p:sldId id="267" r:id="rId27"/>
    <p:sldId id="268" r:id="rId28"/>
    <p:sldId id="269" r:id="rId29"/>
    <p:sldId id="270" r:id="rId30"/>
    <p:sldId id="271" r:id="rId31"/>
    <p:sldId id="364" r:id="rId32"/>
    <p:sldId id="365" r:id="rId33"/>
    <p:sldId id="366" r:id="rId34"/>
    <p:sldId id="368" r:id="rId35"/>
    <p:sldId id="369" r:id="rId36"/>
    <p:sldId id="371" r:id="rId37"/>
    <p:sldId id="493" r:id="rId38"/>
    <p:sldId id="494" r:id="rId39"/>
    <p:sldId id="495" r:id="rId40"/>
    <p:sldId id="416" r:id="rId41"/>
    <p:sldId id="417" r:id="rId42"/>
    <p:sldId id="469" r:id="rId43"/>
    <p:sldId id="468" r:id="rId44"/>
    <p:sldId id="418" r:id="rId45"/>
    <p:sldId id="272" r:id="rId46"/>
    <p:sldId id="273" r:id="rId47"/>
    <p:sldId id="274" r:id="rId48"/>
    <p:sldId id="275" r:id="rId49"/>
    <p:sldId id="276" r:id="rId50"/>
    <p:sldId id="277" r:id="rId51"/>
    <p:sldId id="278" r:id="rId52"/>
    <p:sldId id="279" r:id="rId53"/>
    <p:sldId id="280" r:id="rId54"/>
    <p:sldId id="404" r:id="rId55"/>
    <p:sldId id="420" r:id="rId56"/>
    <p:sldId id="479" r:id="rId57"/>
    <p:sldId id="405" r:id="rId58"/>
    <p:sldId id="281" r:id="rId59"/>
    <p:sldId id="282" r:id="rId60"/>
    <p:sldId id="283" r:id="rId61"/>
    <p:sldId id="284" r:id="rId62"/>
    <p:sldId id="285" r:id="rId63"/>
    <p:sldId id="286" r:id="rId64"/>
    <p:sldId id="287" r:id="rId65"/>
    <p:sldId id="288" r:id="rId66"/>
    <p:sldId id="496" r:id="rId67"/>
    <p:sldId id="309" r:id="rId68"/>
    <p:sldId id="310" r:id="rId69"/>
    <p:sldId id="289" r:id="rId70"/>
    <p:sldId id="290" r:id="rId71"/>
    <p:sldId id="370" r:id="rId72"/>
    <p:sldId id="291" r:id="rId73"/>
    <p:sldId id="340" r:id="rId74"/>
    <p:sldId id="292" r:id="rId75"/>
    <p:sldId id="293" r:id="rId76"/>
    <p:sldId id="342" r:id="rId77"/>
    <p:sldId id="316" r:id="rId78"/>
    <p:sldId id="317" r:id="rId79"/>
    <p:sldId id="318" r:id="rId80"/>
    <p:sldId id="319" r:id="rId81"/>
    <p:sldId id="320" r:id="rId82"/>
    <p:sldId id="321" r:id="rId83"/>
    <p:sldId id="322" r:id="rId84"/>
    <p:sldId id="341" r:id="rId85"/>
    <p:sldId id="295" r:id="rId86"/>
    <p:sldId id="296"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53" r:id="rId100"/>
    <p:sldId id="343" r:id="rId101"/>
    <p:sldId id="344" r:id="rId102"/>
    <p:sldId id="345" r:id="rId103"/>
    <p:sldId id="346" r:id="rId104"/>
    <p:sldId id="347" r:id="rId105"/>
    <p:sldId id="348" r:id="rId106"/>
    <p:sldId id="349" r:id="rId107"/>
    <p:sldId id="350" r:id="rId108"/>
    <p:sldId id="351" r:id="rId109"/>
    <p:sldId id="352" r:id="rId110"/>
    <p:sldId id="311" r:id="rId111"/>
    <p:sldId id="312" r:id="rId112"/>
    <p:sldId id="313" r:id="rId113"/>
    <p:sldId id="314"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18D9C49A-30F7-48FE-9D6C-E100F2E84471}"/>
    <pc:docChg chg="undo redo custSel addSld delSld modSld sldOrd">
      <pc:chgData name="Samson Zhou" userId="be955f33642ecbf5" providerId="LiveId" clId="{18D9C49A-30F7-48FE-9D6C-E100F2E84471}" dt="2026-02-10T05:46:05.043" v="465" actId="1076"/>
      <pc:docMkLst>
        <pc:docMk/>
      </pc:docMkLst>
      <pc:sldChg chg="delSp modSp add mod modAnim">
        <pc:chgData name="Samson Zhou" userId="be955f33642ecbf5" providerId="LiveId" clId="{18D9C49A-30F7-48FE-9D6C-E100F2E84471}" dt="2026-02-10T05:40:33.160" v="444" actId="478"/>
        <pc:sldMkLst>
          <pc:docMk/>
          <pc:sldMk cId="0" sldId="260"/>
        </pc:sldMkLst>
        <pc:spChg chg="del">
          <ac:chgData name="Samson Zhou" userId="be955f33642ecbf5" providerId="LiveId" clId="{18D9C49A-30F7-48FE-9D6C-E100F2E84471}" dt="2026-02-10T05:40:33.160" v="444" actId="478"/>
          <ac:spMkLst>
            <pc:docMk/>
            <pc:sldMk cId="0" sldId="260"/>
            <ac:spMk id="10" creationId="{00000000-0000-0000-0000-000000000000}"/>
          </ac:spMkLst>
        </pc:spChg>
        <pc:spChg chg="mod">
          <ac:chgData name="Samson Zhou" userId="be955f33642ecbf5" providerId="LiveId" clId="{18D9C49A-30F7-48FE-9D6C-E100F2E84471}" dt="2026-02-10T04:17:18.741" v="7" actId="207"/>
          <ac:spMkLst>
            <pc:docMk/>
            <pc:sldMk cId="0" sldId="260"/>
            <ac:spMk id="227" creationId="{00000000-0000-0000-0000-000000000000}"/>
          </ac:spMkLst>
        </pc:spChg>
        <pc:spChg chg="mod">
          <ac:chgData name="Samson Zhou" userId="be955f33642ecbf5" providerId="LiveId" clId="{18D9C49A-30F7-48FE-9D6C-E100F2E84471}" dt="2026-02-10T04:17:34.977" v="10" actId="20577"/>
          <ac:spMkLst>
            <pc:docMk/>
            <pc:sldMk cId="0" sldId="260"/>
            <ac:spMk id="228" creationId="{00000000-0000-0000-0000-000000000000}"/>
          </ac:spMkLst>
        </pc:spChg>
      </pc:sldChg>
      <pc:sldChg chg="del">
        <pc:chgData name="Samson Zhou" userId="be955f33642ecbf5" providerId="LiveId" clId="{18D9C49A-30F7-48FE-9D6C-E100F2E84471}" dt="2026-02-10T05:39:07.413" v="427" actId="2696"/>
        <pc:sldMkLst>
          <pc:docMk/>
          <pc:sldMk cId="632552296" sldId="264"/>
        </pc:sldMkLst>
      </pc:sldChg>
      <pc:sldChg chg="add">
        <pc:chgData name="Samson Zhou" userId="be955f33642ecbf5" providerId="LiveId" clId="{18D9C49A-30F7-48FE-9D6C-E100F2E84471}" dt="2026-02-10T05:39:23.110" v="432"/>
        <pc:sldMkLst>
          <pc:docMk/>
          <pc:sldMk cId="2303805832" sldId="264"/>
        </pc:sldMkLst>
      </pc:sldChg>
      <pc:sldChg chg="add del">
        <pc:chgData name="Samson Zhou" userId="be955f33642ecbf5" providerId="LiveId" clId="{18D9C49A-30F7-48FE-9D6C-E100F2E84471}" dt="2026-02-10T05:39:21.590" v="431" actId="2696"/>
        <pc:sldMkLst>
          <pc:docMk/>
          <pc:sldMk cId="2706465046" sldId="264"/>
        </pc:sldMkLst>
      </pc:sldChg>
      <pc:sldChg chg="add del">
        <pc:chgData name="Samson Zhou" userId="be955f33642ecbf5" providerId="LiveId" clId="{18D9C49A-30F7-48FE-9D6C-E100F2E84471}" dt="2026-02-10T05:39:18.258" v="429" actId="2696"/>
        <pc:sldMkLst>
          <pc:docMk/>
          <pc:sldMk cId="3153147011" sldId="264"/>
        </pc:sldMkLst>
      </pc:sldChg>
      <pc:sldChg chg="modSp mod">
        <pc:chgData name="Samson Zhou" userId="be955f33642ecbf5" providerId="LiveId" clId="{18D9C49A-30F7-48FE-9D6C-E100F2E84471}" dt="2026-02-10T04:52:38.611" v="325" actId="6549"/>
        <pc:sldMkLst>
          <pc:docMk/>
          <pc:sldMk cId="652694309" sldId="272"/>
        </pc:sldMkLst>
        <pc:spChg chg="mod">
          <ac:chgData name="Samson Zhou" userId="be955f33642ecbf5" providerId="LiveId" clId="{18D9C49A-30F7-48FE-9D6C-E100F2E84471}" dt="2026-02-10T04:52:38.611" v="325" actId="6549"/>
          <ac:spMkLst>
            <pc:docMk/>
            <pc:sldMk cId="652694309" sldId="272"/>
            <ac:spMk id="3" creationId="{00000000-0000-0000-0000-000000000000}"/>
          </ac:spMkLst>
        </pc:spChg>
      </pc:sldChg>
      <pc:sldChg chg="mod modShow">
        <pc:chgData name="Samson Zhou" userId="be955f33642ecbf5" providerId="LiveId" clId="{18D9C49A-30F7-48FE-9D6C-E100F2E84471}" dt="2026-02-10T04:56:07.253" v="345" actId="729"/>
        <pc:sldMkLst>
          <pc:docMk/>
          <pc:sldMk cId="157556317" sldId="281"/>
        </pc:sldMkLst>
      </pc:sldChg>
      <pc:sldChg chg="modSp mod">
        <pc:chgData name="Samson Zhou" userId="be955f33642ecbf5" providerId="LiveId" clId="{18D9C49A-30F7-48FE-9D6C-E100F2E84471}" dt="2026-02-10T04:57:08.125" v="348" actId="207"/>
        <pc:sldMkLst>
          <pc:docMk/>
          <pc:sldMk cId="1566306907" sldId="282"/>
        </pc:sldMkLst>
        <pc:spChg chg="mod">
          <ac:chgData name="Samson Zhou" userId="be955f33642ecbf5" providerId="LiveId" clId="{18D9C49A-30F7-48FE-9D6C-E100F2E84471}" dt="2026-02-10T04:57:08.125" v="348" actId="207"/>
          <ac:spMkLst>
            <pc:docMk/>
            <pc:sldMk cId="1566306907" sldId="282"/>
            <ac:spMk id="2" creationId="{00000000-0000-0000-0000-000000000000}"/>
          </ac:spMkLst>
        </pc:spChg>
      </pc:sldChg>
      <pc:sldChg chg="modSp">
        <pc:chgData name="Samson Zhou" userId="be955f33642ecbf5" providerId="LiveId" clId="{18D9C49A-30F7-48FE-9D6C-E100F2E84471}" dt="2026-02-10T04:57:13.081" v="349"/>
        <pc:sldMkLst>
          <pc:docMk/>
          <pc:sldMk cId="1011191661" sldId="283"/>
        </pc:sldMkLst>
        <pc:spChg chg="mod">
          <ac:chgData name="Samson Zhou" userId="be955f33642ecbf5" providerId="LiveId" clId="{18D9C49A-30F7-48FE-9D6C-E100F2E84471}" dt="2026-02-10T04:57:13.081" v="349"/>
          <ac:spMkLst>
            <pc:docMk/>
            <pc:sldMk cId="1011191661" sldId="283"/>
            <ac:spMk id="2" creationId="{00000000-0000-0000-0000-000000000000}"/>
          </ac:spMkLst>
        </pc:spChg>
      </pc:sldChg>
      <pc:sldChg chg="modSp">
        <pc:chgData name="Samson Zhou" userId="be955f33642ecbf5" providerId="LiveId" clId="{18D9C49A-30F7-48FE-9D6C-E100F2E84471}" dt="2026-02-10T04:57:14.839" v="350"/>
        <pc:sldMkLst>
          <pc:docMk/>
          <pc:sldMk cId="8574750" sldId="284"/>
        </pc:sldMkLst>
        <pc:spChg chg="mod">
          <ac:chgData name="Samson Zhou" userId="be955f33642ecbf5" providerId="LiveId" clId="{18D9C49A-30F7-48FE-9D6C-E100F2E84471}" dt="2026-02-10T04:57:14.839" v="350"/>
          <ac:spMkLst>
            <pc:docMk/>
            <pc:sldMk cId="8574750" sldId="284"/>
            <ac:spMk id="2" creationId="{00000000-0000-0000-0000-000000000000}"/>
          </ac:spMkLst>
        </pc:spChg>
      </pc:sldChg>
      <pc:sldChg chg="modSp">
        <pc:chgData name="Samson Zhou" userId="be955f33642ecbf5" providerId="LiveId" clId="{18D9C49A-30F7-48FE-9D6C-E100F2E84471}" dt="2026-02-10T04:57:17.131" v="351"/>
        <pc:sldMkLst>
          <pc:docMk/>
          <pc:sldMk cId="3822049446" sldId="285"/>
        </pc:sldMkLst>
        <pc:spChg chg="mod">
          <ac:chgData name="Samson Zhou" userId="be955f33642ecbf5" providerId="LiveId" clId="{18D9C49A-30F7-48FE-9D6C-E100F2E84471}" dt="2026-02-10T04:57:17.131" v="351"/>
          <ac:spMkLst>
            <pc:docMk/>
            <pc:sldMk cId="3822049446" sldId="285"/>
            <ac:spMk id="2" creationId="{00000000-0000-0000-0000-000000000000}"/>
          </ac:spMkLst>
        </pc:spChg>
      </pc:sldChg>
      <pc:sldChg chg="modSp">
        <pc:chgData name="Samson Zhou" userId="be955f33642ecbf5" providerId="LiveId" clId="{18D9C49A-30F7-48FE-9D6C-E100F2E84471}" dt="2026-02-10T04:57:19.046" v="352"/>
        <pc:sldMkLst>
          <pc:docMk/>
          <pc:sldMk cId="3982831262" sldId="286"/>
        </pc:sldMkLst>
        <pc:spChg chg="mod">
          <ac:chgData name="Samson Zhou" userId="be955f33642ecbf5" providerId="LiveId" clId="{18D9C49A-30F7-48FE-9D6C-E100F2E84471}" dt="2026-02-10T04:57:19.046" v="352"/>
          <ac:spMkLst>
            <pc:docMk/>
            <pc:sldMk cId="3982831262" sldId="286"/>
            <ac:spMk id="2" creationId="{00000000-0000-0000-0000-000000000000}"/>
          </ac:spMkLst>
        </pc:spChg>
      </pc:sldChg>
      <pc:sldChg chg="modSp">
        <pc:chgData name="Samson Zhou" userId="be955f33642ecbf5" providerId="LiveId" clId="{18D9C49A-30F7-48FE-9D6C-E100F2E84471}" dt="2026-02-10T04:57:21.200" v="353"/>
        <pc:sldMkLst>
          <pc:docMk/>
          <pc:sldMk cId="3376670396" sldId="287"/>
        </pc:sldMkLst>
        <pc:spChg chg="mod">
          <ac:chgData name="Samson Zhou" userId="be955f33642ecbf5" providerId="LiveId" clId="{18D9C49A-30F7-48FE-9D6C-E100F2E84471}" dt="2026-02-10T04:57:21.200" v="353"/>
          <ac:spMkLst>
            <pc:docMk/>
            <pc:sldMk cId="3376670396" sldId="287"/>
            <ac:spMk id="2" creationId="{00000000-0000-0000-0000-000000000000}"/>
          </ac:spMkLst>
        </pc:spChg>
      </pc:sldChg>
      <pc:sldChg chg="modSp">
        <pc:chgData name="Samson Zhou" userId="be955f33642ecbf5" providerId="LiveId" clId="{18D9C49A-30F7-48FE-9D6C-E100F2E84471}" dt="2026-02-10T04:57:23.261" v="354"/>
        <pc:sldMkLst>
          <pc:docMk/>
          <pc:sldMk cId="1018891050" sldId="288"/>
        </pc:sldMkLst>
        <pc:spChg chg="mod">
          <ac:chgData name="Samson Zhou" userId="be955f33642ecbf5" providerId="LiveId" clId="{18D9C49A-30F7-48FE-9D6C-E100F2E84471}" dt="2026-02-10T04:57:23.261" v="354"/>
          <ac:spMkLst>
            <pc:docMk/>
            <pc:sldMk cId="1018891050" sldId="288"/>
            <ac:spMk id="2" creationId="{00000000-0000-0000-0000-000000000000}"/>
          </ac:spMkLst>
        </pc:spChg>
      </pc:sldChg>
      <pc:sldChg chg="modSp">
        <pc:chgData name="Samson Zhou" userId="be955f33642ecbf5" providerId="LiveId" clId="{18D9C49A-30F7-48FE-9D6C-E100F2E84471}" dt="2026-02-10T05:10:04.446" v="361" actId="6549"/>
        <pc:sldMkLst>
          <pc:docMk/>
          <pc:sldMk cId="1152673901" sldId="292"/>
        </pc:sldMkLst>
        <pc:spChg chg="mod">
          <ac:chgData name="Samson Zhou" userId="be955f33642ecbf5" providerId="LiveId" clId="{18D9C49A-30F7-48FE-9D6C-E100F2E84471}" dt="2026-02-10T05:10:04.446" v="361" actId="6549"/>
          <ac:spMkLst>
            <pc:docMk/>
            <pc:sldMk cId="1152673901" sldId="292"/>
            <ac:spMk id="3" creationId="{00000000-0000-0000-0000-000000000000}"/>
          </ac:spMkLst>
        </pc:spChg>
      </pc:sldChg>
      <pc:sldChg chg="modSp mod">
        <pc:chgData name="Samson Zhou" userId="be955f33642ecbf5" providerId="LiveId" clId="{18D9C49A-30F7-48FE-9D6C-E100F2E84471}" dt="2026-02-10T05:10:32.931" v="362" actId="14100"/>
        <pc:sldMkLst>
          <pc:docMk/>
          <pc:sldMk cId="1024088765" sldId="295"/>
        </pc:sldMkLst>
        <pc:spChg chg="mod">
          <ac:chgData name="Samson Zhou" userId="be955f33642ecbf5" providerId="LiveId" clId="{18D9C49A-30F7-48FE-9D6C-E100F2E84471}" dt="2026-02-10T05:10:32.931" v="362" actId="14100"/>
          <ac:spMkLst>
            <pc:docMk/>
            <pc:sldMk cId="1024088765" sldId="295"/>
            <ac:spMk id="4" creationId="{65305CF5-91C6-4C1C-8EA6-EF497B667CAF}"/>
          </ac:spMkLst>
        </pc:spChg>
      </pc:sldChg>
      <pc:sldChg chg="addSp delSp modSp mod">
        <pc:chgData name="Samson Zhou" userId="be955f33642ecbf5" providerId="LiveId" clId="{18D9C49A-30F7-48FE-9D6C-E100F2E84471}" dt="2026-02-10T05:10:39.185" v="364"/>
        <pc:sldMkLst>
          <pc:docMk/>
          <pc:sldMk cId="3156409291" sldId="296"/>
        </pc:sldMkLst>
        <pc:spChg chg="add mod">
          <ac:chgData name="Samson Zhou" userId="be955f33642ecbf5" providerId="LiveId" clId="{18D9C49A-30F7-48FE-9D6C-E100F2E84471}" dt="2026-02-10T05:10:39.185" v="364"/>
          <ac:spMkLst>
            <pc:docMk/>
            <pc:sldMk cId="3156409291" sldId="296"/>
            <ac:spMk id="3" creationId="{D31F85D8-FB55-BC13-93A4-C3A72287D9D1}"/>
          </ac:spMkLst>
        </pc:spChg>
        <pc:spChg chg="add mod">
          <ac:chgData name="Samson Zhou" userId="be955f33642ecbf5" providerId="LiveId" clId="{18D9C49A-30F7-48FE-9D6C-E100F2E84471}" dt="2026-02-10T05:10:39.185" v="364"/>
          <ac:spMkLst>
            <pc:docMk/>
            <pc:sldMk cId="3156409291" sldId="296"/>
            <ac:spMk id="4" creationId="{9D49C415-A313-1B0A-4E00-F0FF9FF8D890}"/>
          </ac:spMkLst>
        </pc:spChg>
        <pc:spChg chg="del">
          <ac:chgData name="Samson Zhou" userId="be955f33642ecbf5" providerId="LiveId" clId="{18D9C49A-30F7-48FE-9D6C-E100F2E84471}" dt="2026-02-10T05:10:38.865" v="363" actId="478"/>
          <ac:spMkLst>
            <pc:docMk/>
            <pc:sldMk cId="3156409291" sldId="296"/>
            <ac:spMk id="44" creationId="{7A947525-5CD8-4F4C-88E9-B0C8AF2D0F3F}"/>
          </ac:spMkLst>
        </pc:spChg>
        <pc:spChg chg="del">
          <ac:chgData name="Samson Zhou" userId="be955f33642ecbf5" providerId="LiveId" clId="{18D9C49A-30F7-48FE-9D6C-E100F2E84471}" dt="2026-02-10T05:10:38.865" v="363" actId="478"/>
          <ac:spMkLst>
            <pc:docMk/>
            <pc:sldMk cId="3156409291" sldId="296"/>
            <ac:spMk id="47" creationId="{23E6A3F1-D7E8-4E4E-BB49-C507DDACD875}"/>
          </ac:spMkLst>
        </pc:spChg>
      </pc:sldChg>
      <pc:sldChg chg="addSp delSp modSp mod">
        <pc:chgData name="Samson Zhou" userId="be955f33642ecbf5" providerId="LiveId" clId="{18D9C49A-30F7-48FE-9D6C-E100F2E84471}" dt="2026-02-10T05:10:44.386" v="366"/>
        <pc:sldMkLst>
          <pc:docMk/>
          <pc:sldMk cId="631365215" sldId="297"/>
        </pc:sldMkLst>
        <pc:spChg chg="add mod">
          <ac:chgData name="Samson Zhou" userId="be955f33642ecbf5" providerId="LiveId" clId="{18D9C49A-30F7-48FE-9D6C-E100F2E84471}" dt="2026-02-10T05:10:44.386" v="366"/>
          <ac:spMkLst>
            <pc:docMk/>
            <pc:sldMk cId="631365215" sldId="297"/>
            <ac:spMk id="3" creationId="{07D1436F-D533-E233-38D3-1B5BB7719C4C}"/>
          </ac:spMkLst>
        </pc:spChg>
        <pc:spChg chg="add mod">
          <ac:chgData name="Samson Zhou" userId="be955f33642ecbf5" providerId="LiveId" clId="{18D9C49A-30F7-48FE-9D6C-E100F2E84471}" dt="2026-02-10T05:10:44.386" v="366"/>
          <ac:spMkLst>
            <pc:docMk/>
            <pc:sldMk cId="631365215" sldId="297"/>
            <ac:spMk id="4" creationId="{A6D1F70C-3AAA-A649-9314-8A5A14BD29F4}"/>
          </ac:spMkLst>
        </pc:spChg>
        <pc:spChg chg="del">
          <ac:chgData name="Samson Zhou" userId="be955f33642ecbf5" providerId="LiveId" clId="{18D9C49A-30F7-48FE-9D6C-E100F2E84471}" dt="2026-02-10T05:10:44.086" v="365" actId="478"/>
          <ac:spMkLst>
            <pc:docMk/>
            <pc:sldMk cId="631365215" sldId="297"/>
            <ac:spMk id="42" creationId="{CED4FF50-4BAD-412C-A3D2-7B354DFD0A04}"/>
          </ac:spMkLst>
        </pc:spChg>
        <pc:spChg chg="del">
          <ac:chgData name="Samson Zhou" userId="be955f33642ecbf5" providerId="LiveId" clId="{18D9C49A-30F7-48FE-9D6C-E100F2E84471}" dt="2026-02-10T05:10:44.086" v="365" actId="478"/>
          <ac:spMkLst>
            <pc:docMk/>
            <pc:sldMk cId="631365215" sldId="297"/>
            <ac:spMk id="47" creationId="{D7334CC7-3FBD-45A3-B89B-914AC52D5568}"/>
          </ac:spMkLst>
        </pc:spChg>
      </pc:sldChg>
      <pc:sldChg chg="addSp delSp modSp mod">
        <pc:chgData name="Samson Zhou" userId="be955f33642ecbf5" providerId="LiveId" clId="{18D9C49A-30F7-48FE-9D6C-E100F2E84471}" dt="2026-02-10T05:10:49.639" v="368"/>
        <pc:sldMkLst>
          <pc:docMk/>
          <pc:sldMk cId="4147419686" sldId="298"/>
        </pc:sldMkLst>
        <pc:spChg chg="add mod">
          <ac:chgData name="Samson Zhou" userId="be955f33642ecbf5" providerId="LiveId" clId="{18D9C49A-30F7-48FE-9D6C-E100F2E84471}" dt="2026-02-10T05:10:49.639" v="368"/>
          <ac:spMkLst>
            <pc:docMk/>
            <pc:sldMk cId="4147419686" sldId="298"/>
            <ac:spMk id="3" creationId="{ED616891-0454-0D15-C78E-336DF3304AD0}"/>
          </ac:spMkLst>
        </pc:spChg>
        <pc:spChg chg="add mod">
          <ac:chgData name="Samson Zhou" userId="be955f33642ecbf5" providerId="LiveId" clId="{18D9C49A-30F7-48FE-9D6C-E100F2E84471}" dt="2026-02-10T05:10:49.639" v="368"/>
          <ac:spMkLst>
            <pc:docMk/>
            <pc:sldMk cId="4147419686" sldId="298"/>
            <ac:spMk id="4" creationId="{B23A1FC7-BE34-0912-9D6C-0EAD9C9D5E77}"/>
          </ac:spMkLst>
        </pc:spChg>
        <pc:spChg chg="del">
          <ac:chgData name="Samson Zhou" userId="be955f33642ecbf5" providerId="LiveId" clId="{18D9C49A-30F7-48FE-9D6C-E100F2E84471}" dt="2026-02-10T05:10:49.316" v="367" actId="478"/>
          <ac:spMkLst>
            <pc:docMk/>
            <pc:sldMk cId="4147419686" sldId="298"/>
            <ac:spMk id="39" creationId="{8E576550-E12D-4B2D-8E3E-0F228118882E}"/>
          </ac:spMkLst>
        </pc:spChg>
        <pc:spChg chg="del">
          <ac:chgData name="Samson Zhou" userId="be955f33642ecbf5" providerId="LiveId" clId="{18D9C49A-30F7-48FE-9D6C-E100F2E84471}" dt="2026-02-10T05:10:49.316" v="367" actId="478"/>
          <ac:spMkLst>
            <pc:docMk/>
            <pc:sldMk cId="4147419686" sldId="298"/>
            <ac:spMk id="47" creationId="{95D420A5-2E0B-493B-A744-F1253C3E6E2A}"/>
          </ac:spMkLst>
        </pc:spChg>
      </pc:sldChg>
      <pc:sldChg chg="addSp delSp modSp mod">
        <pc:chgData name="Samson Zhou" userId="be955f33642ecbf5" providerId="LiveId" clId="{18D9C49A-30F7-48FE-9D6C-E100F2E84471}" dt="2026-02-10T05:10:57.808" v="372"/>
        <pc:sldMkLst>
          <pc:docMk/>
          <pc:sldMk cId="2010350312" sldId="299"/>
        </pc:sldMkLst>
        <pc:spChg chg="add mod">
          <ac:chgData name="Samson Zhou" userId="be955f33642ecbf5" providerId="LiveId" clId="{18D9C49A-30F7-48FE-9D6C-E100F2E84471}" dt="2026-02-10T05:10:54.098" v="370"/>
          <ac:spMkLst>
            <pc:docMk/>
            <pc:sldMk cId="2010350312" sldId="299"/>
            <ac:spMk id="3" creationId="{2A350566-BD5C-D911-CE22-042228D736D6}"/>
          </ac:spMkLst>
        </pc:spChg>
        <pc:spChg chg="add mod">
          <ac:chgData name="Samson Zhou" userId="be955f33642ecbf5" providerId="LiveId" clId="{18D9C49A-30F7-48FE-9D6C-E100F2E84471}" dt="2026-02-10T05:10:54.098" v="370"/>
          <ac:spMkLst>
            <pc:docMk/>
            <pc:sldMk cId="2010350312" sldId="299"/>
            <ac:spMk id="4" creationId="{C92284DA-387A-7395-AFDF-64FA4E3F3CD7}"/>
          </ac:spMkLst>
        </pc:spChg>
        <pc:spChg chg="add mod">
          <ac:chgData name="Samson Zhou" userId="be955f33642ecbf5" providerId="LiveId" clId="{18D9C49A-30F7-48FE-9D6C-E100F2E84471}" dt="2026-02-10T05:10:57.808" v="372"/>
          <ac:spMkLst>
            <pc:docMk/>
            <pc:sldMk cId="2010350312" sldId="299"/>
            <ac:spMk id="5" creationId="{478FADA2-FD5F-AAED-8CC8-FB7BCD5CB172}"/>
          </ac:spMkLst>
        </pc:spChg>
        <pc:spChg chg="add mod">
          <ac:chgData name="Samson Zhou" userId="be955f33642ecbf5" providerId="LiveId" clId="{18D9C49A-30F7-48FE-9D6C-E100F2E84471}" dt="2026-02-10T05:10:57.808" v="372"/>
          <ac:spMkLst>
            <pc:docMk/>
            <pc:sldMk cId="2010350312" sldId="299"/>
            <ac:spMk id="6" creationId="{72A3B1BA-09CB-8292-2C03-3F9A6E2FFF90}"/>
          </ac:spMkLst>
        </pc:spChg>
        <pc:spChg chg="del">
          <ac:chgData name="Samson Zhou" userId="be955f33642ecbf5" providerId="LiveId" clId="{18D9C49A-30F7-48FE-9D6C-E100F2E84471}" dt="2026-02-10T05:10:57.492" v="371" actId="478"/>
          <ac:spMkLst>
            <pc:docMk/>
            <pc:sldMk cId="2010350312" sldId="299"/>
            <ac:spMk id="43" creationId="{B68B898E-4378-4959-AD36-E0402F1F1BEB}"/>
          </ac:spMkLst>
        </pc:spChg>
        <pc:spChg chg="del">
          <ac:chgData name="Samson Zhou" userId="be955f33642ecbf5" providerId="LiveId" clId="{18D9C49A-30F7-48FE-9D6C-E100F2E84471}" dt="2026-02-10T05:10:53.750" v="369" actId="478"/>
          <ac:spMkLst>
            <pc:docMk/>
            <pc:sldMk cId="2010350312" sldId="299"/>
            <ac:spMk id="50" creationId="{A1D428E8-6B1E-4892-B390-FD9F4CB722CC}"/>
          </ac:spMkLst>
        </pc:spChg>
      </pc:sldChg>
      <pc:sldChg chg="addSp delSp modSp mod">
        <pc:chgData name="Samson Zhou" userId="be955f33642ecbf5" providerId="LiveId" clId="{18D9C49A-30F7-48FE-9D6C-E100F2E84471}" dt="2026-02-10T05:11:06.368" v="374"/>
        <pc:sldMkLst>
          <pc:docMk/>
          <pc:sldMk cId="61517495" sldId="300"/>
        </pc:sldMkLst>
        <pc:spChg chg="add mod">
          <ac:chgData name="Samson Zhou" userId="be955f33642ecbf5" providerId="LiveId" clId="{18D9C49A-30F7-48FE-9D6C-E100F2E84471}" dt="2026-02-10T05:11:06.368" v="374"/>
          <ac:spMkLst>
            <pc:docMk/>
            <pc:sldMk cId="61517495" sldId="300"/>
            <ac:spMk id="3" creationId="{E19B07FA-2D5B-3828-AEB6-8A015E943E00}"/>
          </ac:spMkLst>
        </pc:spChg>
        <pc:spChg chg="add mod">
          <ac:chgData name="Samson Zhou" userId="be955f33642ecbf5" providerId="LiveId" clId="{18D9C49A-30F7-48FE-9D6C-E100F2E84471}" dt="2026-02-10T05:11:06.368" v="374"/>
          <ac:spMkLst>
            <pc:docMk/>
            <pc:sldMk cId="61517495" sldId="300"/>
            <ac:spMk id="4" creationId="{8BA4F8B7-0A2F-BD49-5B65-1760D92B48EE}"/>
          </ac:spMkLst>
        </pc:spChg>
        <pc:spChg chg="del">
          <ac:chgData name="Samson Zhou" userId="be955f33642ecbf5" providerId="LiveId" clId="{18D9C49A-30F7-48FE-9D6C-E100F2E84471}" dt="2026-02-10T05:11:06.013" v="373" actId="478"/>
          <ac:spMkLst>
            <pc:docMk/>
            <pc:sldMk cId="61517495" sldId="300"/>
            <ac:spMk id="40" creationId="{9ABB93BB-9460-40E0-B342-69612C49B89B}"/>
          </ac:spMkLst>
        </pc:spChg>
        <pc:spChg chg="del">
          <ac:chgData name="Samson Zhou" userId="be955f33642ecbf5" providerId="LiveId" clId="{18D9C49A-30F7-48FE-9D6C-E100F2E84471}" dt="2026-02-10T05:11:06.013" v="373" actId="478"/>
          <ac:spMkLst>
            <pc:docMk/>
            <pc:sldMk cId="61517495" sldId="300"/>
            <ac:spMk id="48" creationId="{28B0B70F-631F-4034-8122-C58C31B15584}"/>
          </ac:spMkLst>
        </pc:spChg>
      </pc:sldChg>
      <pc:sldChg chg="addSp delSp modSp mod">
        <pc:chgData name="Samson Zhou" userId="be955f33642ecbf5" providerId="LiveId" clId="{18D9C49A-30F7-48FE-9D6C-E100F2E84471}" dt="2026-02-10T05:11:11.869" v="376"/>
        <pc:sldMkLst>
          <pc:docMk/>
          <pc:sldMk cId="1702604067" sldId="301"/>
        </pc:sldMkLst>
        <pc:spChg chg="add mod">
          <ac:chgData name="Samson Zhou" userId="be955f33642ecbf5" providerId="LiveId" clId="{18D9C49A-30F7-48FE-9D6C-E100F2E84471}" dt="2026-02-10T05:11:11.869" v="376"/>
          <ac:spMkLst>
            <pc:docMk/>
            <pc:sldMk cId="1702604067" sldId="301"/>
            <ac:spMk id="3" creationId="{3AF286C9-3A6F-5A01-C3F0-F84CD71EAC53}"/>
          </ac:spMkLst>
        </pc:spChg>
        <pc:spChg chg="add mod">
          <ac:chgData name="Samson Zhou" userId="be955f33642ecbf5" providerId="LiveId" clId="{18D9C49A-30F7-48FE-9D6C-E100F2E84471}" dt="2026-02-10T05:11:11.869" v="376"/>
          <ac:spMkLst>
            <pc:docMk/>
            <pc:sldMk cId="1702604067" sldId="301"/>
            <ac:spMk id="4" creationId="{49A7D596-34AA-A54C-7F0E-C1DA17198902}"/>
          </ac:spMkLst>
        </pc:spChg>
        <pc:spChg chg="del">
          <ac:chgData name="Samson Zhou" userId="be955f33642ecbf5" providerId="LiveId" clId="{18D9C49A-30F7-48FE-9D6C-E100F2E84471}" dt="2026-02-10T05:11:11.514" v="375" actId="478"/>
          <ac:spMkLst>
            <pc:docMk/>
            <pc:sldMk cId="1702604067" sldId="301"/>
            <ac:spMk id="41" creationId="{513673AE-0CD1-4DC2-8DD2-21935160B921}"/>
          </ac:spMkLst>
        </pc:spChg>
        <pc:spChg chg="del">
          <ac:chgData name="Samson Zhou" userId="be955f33642ecbf5" providerId="LiveId" clId="{18D9C49A-30F7-48FE-9D6C-E100F2E84471}" dt="2026-02-10T05:11:11.514" v="375" actId="478"/>
          <ac:spMkLst>
            <pc:docMk/>
            <pc:sldMk cId="1702604067" sldId="301"/>
            <ac:spMk id="47" creationId="{C572215E-BCBE-4566-923A-89B2FE826594}"/>
          </ac:spMkLst>
        </pc:spChg>
      </pc:sldChg>
      <pc:sldChg chg="addSp delSp modSp mod">
        <pc:chgData name="Samson Zhou" userId="be955f33642ecbf5" providerId="LiveId" clId="{18D9C49A-30F7-48FE-9D6C-E100F2E84471}" dt="2026-02-10T05:11:16.185" v="378"/>
        <pc:sldMkLst>
          <pc:docMk/>
          <pc:sldMk cId="788046959" sldId="302"/>
        </pc:sldMkLst>
        <pc:spChg chg="add mod">
          <ac:chgData name="Samson Zhou" userId="be955f33642ecbf5" providerId="LiveId" clId="{18D9C49A-30F7-48FE-9D6C-E100F2E84471}" dt="2026-02-10T05:11:16.185" v="378"/>
          <ac:spMkLst>
            <pc:docMk/>
            <pc:sldMk cId="788046959" sldId="302"/>
            <ac:spMk id="3" creationId="{C6FF430D-3B41-411C-2224-3740C8818548}"/>
          </ac:spMkLst>
        </pc:spChg>
        <pc:spChg chg="add mod">
          <ac:chgData name="Samson Zhou" userId="be955f33642ecbf5" providerId="LiveId" clId="{18D9C49A-30F7-48FE-9D6C-E100F2E84471}" dt="2026-02-10T05:11:16.185" v="378"/>
          <ac:spMkLst>
            <pc:docMk/>
            <pc:sldMk cId="788046959" sldId="302"/>
            <ac:spMk id="4" creationId="{FCBD70BA-7505-034E-9972-6A647773146F}"/>
          </ac:spMkLst>
        </pc:spChg>
        <pc:spChg chg="del">
          <ac:chgData name="Samson Zhou" userId="be955f33642ecbf5" providerId="LiveId" clId="{18D9C49A-30F7-48FE-9D6C-E100F2E84471}" dt="2026-02-10T05:11:15.885" v="377" actId="478"/>
          <ac:spMkLst>
            <pc:docMk/>
            <pc:sldMk cId="788046959" sldId="302"/>
            <ac:spMk id="49" creationId="{E24ED75F-4348-4BB6-BA33-1B10952227CB}"/>
          </ac:spMkLst>
        </pc:spChg>
        <pc:spChg chg="del">
          <ac:chgData name="Samson Zhou" userId="be955f33642ecbf5" providerId="LiveId" clId="{18D9C49A-30F7-48FE-9D6C-E100F2E84471}" dt="2026-02-10T05:11:15.885" v="377" actId="478"/>
          <ac:spMkLst>
            <pc:docMk/>
            <pc:sldMk cId="788046959" sldId="302"/>
            <ac:spMk id="50" creationId="{AF20C5F4-BC83-4E6D-BDF1-CF31C1039EAC}"/>
          </ac:spMkLst>
        </pc:spChg>
      </pc:sldChg>
      <pc:sldChg chg="addSp delSp modSp mod">
        <pc:chgData name="Samson Zhou" userId="be955f33642ecbf5" providerId="LiveId" clId="{18D9C49A-30F7-48FE-9D6C-E100F2E84471}" dt="2026-02-10T05:11:21.516" v="380"/>
        <pc:sldMkLst>
          <pc:docMk/>
          <pc:sldMk cId="2595506181" sldId="303"/>
        </pc:sldMkLst>
        <pc:spChg chg="add mod">
          <ac:chgData name="Samson Zhou" userId="be955f33642ecbf5" providerId="LiveId" clId="{18D9C49A-30F7-48FE-9D6C-E100F2E84471}" dt="2026-02-10T05:11:21.516" v="380"/>
          <ac:spMkLst>
            <pc:docMk/>
            <pc:sldMk cId="2595506181" sldId="303"/>
            <ac:spMk id="3" creationId="{13BE246A-9F31-BA34-EEEF-96122901C4BF}"/>
          </ac:spMkLst>
        </pc:spChg>
        <pc:spChg chg="add mod">
          <ac:chgData name="Samson Zhou" userId="be955f33642ecbf5" providerId="LiveId" clId="{18D9C49A-30F7-48FE-9D6C-E100F2E84471}" dt="2026-02-10T05:11:21.516" v="380"/>
          <ac:spMkLst>
            <pc:docMk/>
            <pc:sldMk cId="2595506181" sldId="303"/>
            <ac:spMk id="4" creationId="{A9D2065B-5733-FB68-5442-7F63D09BEB28}"/>
          </ac:spMkLst>
        </pc:spChg>
        <pc:spChg chg="del">
          <ac:chgData name="Samson Zhou" userId="be955f33642ecbf5" providerId="LiveId" clId="{18D9C49A-30F7-48FE-9D6C-E100F2E84471}" dt="2026-02-10T05:11:21.146" v="379" actId="478"/>
          <ac:spMkLst>
            <pc:docMk/>
            <pc:sldMk cId="2595506181" sldId="303"/>
            <ac:spMk id="47" creationId="{E3705A99-1488-4E98-A402-21224FC05880}"/>
          </ac:spMkLst>
        </pc:spChg>
        <pc:spChg chg="del">
          <ac:chgData name="Samson Zhou" userId="be955f33642ecbf5" providerId="LiveId" clId="{18D9C49A-30F7-48FE-9D6C-E100F2E84471}" dt="2026-02-10T05:11:21.146" v="379" actId="478"/>
          <ac:spMkLst>
            <pc:docMk/>
            <pc:sldMk cId="2595506181" sldId="303"/>
            <ac:spMk id="50" creationId="{F0FE6D4C-725B-4D4B-A1F1-6D9CEC608316}"/>
          </ac:spMkLst>
        </pc:spChg>
      </pc:sldChg>
      <pc:sldChg chg="addSp delSp modSp mod">
        <pc:chgData name="Samson Zhou" userId="be955f33642ecbf5" providerId="LiveId" clId="{18D9C49A-30F7-48FE-9D6C-E100F2E84471}" dt="2026-02-10T05:11:28.948" v="383"/>
        <pc:sldMkLst>
          <pc:docMk/>
          <pc:sldMk cId="1561292167" sldId="304"/>
        </pc:sldMkLst>
        <pc:spChg chg="add mod">
          <ac:chgData name="Samson Zhou" userId="be955f33642ecbf5" providerId="LiveId" clId="{18D9C49A-30F7-48FE-9D6C-E100F2E84471}" dt="2026-02-10T05:11:28.948" v="383"/>
          <ac:spMkLst>
            <pc:docMk/>
            <pc:sldMk cId="1561292167" sldId="304"/>
            <ac:spMk id="3" creationId="{13449289-4905-C46B-AA85-4EDDE593443F}"/>
          </ac:spMkLst>
        </pc:spChg>
        <pc:spChg chg="add mod">
          <ac:chgData name="Samson Zhou" userId="be955f33642ecbf5" providerId="LiveId" clId="{18D9C49A-30F7-48FE-9D6C-E100F2E84471}" dt="2026-02-10T05:11:28.948" v="383"/>
          <ac:spMkLst>
            <pc:docMk/>
            <pc:sldMk cId="1561292167" sldId="304"/>
            <ac:spMk id="4" creationId="{90F5987F-53E3-44F1-F57B-D4887B7B1817}"/>
          </ac:spMkLst>
        </pc:spChg>
        <pc:spChg chg="del">
          <ac:chgData name="Samson Zhou" userId="be955f33642ecbf5" providerId="LiveId" clId="{18D9C49A-30F7-48FE-9D6C-E100F2E84471}" dt="2026-02-10T05:11:28.573" v="382" actId="478"/>
          <ac:spMkLst>
            <pc:docMk/>
            <pc:sldMk cId="1561292167" sldId="304"/>
            <ac:spMk id="48" creationId="{FF176456-514B-4608-ABCD-3061F425F95E}"/>
          </ac:spMkLst>
        </pc:spChg>
        <pc:spChg chg="del">
          <ac:chgData name="Samson Zhou" userId="be955f33642ecbf5" providerId="LiveId" clId="{18D9C49A-30F7-48FE-9D6C-E100F2E84471}" dt="2026-02-10T05:11:26.387" v="381" actId="478"/>
          <ac:spMkLst>
            <pc:docMk/>
            <pc:sldMk cId="1561292167" sldId="304"/>
            <ac:spMk id="50" creationId="{BB41692E-DBAC-4F1F-BB05-8D410B35DDB5}"/>
          </ac:spMkLst>
        </pc:spChg>
      </pc:sldChg>
      <pc:sldChg chg="addSp delSp modSp mod">
        <pc:chgData name="Samson Zhou" userId="be955f33642ecbf5" providerId="LiveId" clId="{18D9C49A-30F7-48FE-9D6C-E100F2E84471}" dt="2026-02-10T05:11:34.174" v="385"/>
        <pc:sldMkLst>
          <pc:docMk/>
          <pc:sldMk cId="1370630543" sldId="305"/>
        </pc:sldMkLst>
        <pc:spChg chg="add mod">
          <ac:chgData name="Samson Zhou" userId="be955f33642ecbf5" providerId="LiveId" clId="{18D9C49A-30F7-48FE-9D6C-E100F2E84471}" dt="2026-02-10T05:11:34.174" v="385"/>
          <ac:spMkLst>
            <pc:docMk/>
            <pc:sldMk cId="1370630543" sldId="305"/>
            <ac:spMk id="3" creationId="{B979F7DA-2667-8BD3-6BEF-6DB07A8F044F}"/>
          </ac:spMkLst>
        </pc:spChg>
        <pc:spChg chg="add mod">
          <ac:chgData name="Samson Zhou" userId="be955f33642ecbf5" providerId="LiveId" clId="{18D9C49A-30F7-48FE-9D6C-E100F2E84471}" dt="2026-02-10T05:11:34.174" v="385"/>
          <ac:spMkLst>
            <pc:docMk/>
            <pc:sldMk cId="1370630543" sldId="305"/>
            <ac:spMk id="4" creationId="{72179E25-F06F-CE66-3D05-B20FD01E2DC6}"/>
          </ac:spMkLst>
        </pc:spChg>
        <pc:spChg chg="del">
          <ac:chgData name="Samson Zhou" userId="be955f33642ecbf5" providerId="LiveId" clId="{18D9C49A-30F7-48FE-9D6C-E100F2E84471}" dt="2026-02-10T05:11:33.834" v="384" actId="478"/>
          <ac:spMkLst>
            <pc:docMk/>
            <pc:sldMk cId="1370630543" sldId="305"/>
            <ac:spMk id="48" creationId="{766E8AAB-401B-4135-B10F-01BA25E567C1}"/>
          </ac:spMkLst>
        </pc:spChg>
        <pc:spChg chg="del">
          <ac:chgData name="Samson Zhou" userId="be955f33642ecbf5" providerId="LiveId" clId="{18D9C49A-30F7-48FE-9D6C-E100F2E84471}" dt="2026-02-10T05:11:33.834" v="384" actId="478"/>
          <ac:spMkLst>
            <pc:docMk/>
            <pc:sldMk cId="1370630543" sldId="305"/>
            <ac:spMk id="50" creationId="{35827BDB-F0B2-4F49-B483-64C15BCB64B8}"/>
          </ac:spMkLst>
        </pc:spChg>
      </pc:sldChg>
      <pc:sldChg chg="addSp delSp modSp mod">
        <pc:chgData name="Samson Zhou" userId="be955f33642ecbf5" providerId="LiveId" clId="{18D9C49A-30F7-48FE-9D6C-E100F2E84471}" dt="2026-02-10T05:11:40.290" v="387"/>
        <pc:sldMkLst>
          <pc:docMk/>
          <pc:sldMk cId="3822808225" sldId="306"/>
        </pc:sldMkLst>
        <pc:spChg chg="add mod">
          <ac:chgData name="Samson Zhou" userId="be955f33642ecbf5" providerId="LiveId" clId="{18D9C49A-30F7-48FE-9D6C-E100F2E84471}" dt="2026-02-10T05:11:40.290" v="387"/>
          <ac:spMkLst>
            <pc:docMk/>
            <pc:sldMk cId="3822808225" sldId="306"/>
            <ac:spMk id="3" creationId="{70C8107B-BA00-3764-4487-477FE163B36C}"/>
          </ac:spMkLst>
        </pc:spChg>
        <pc:spChg chg="add mod">
          <ac:chgData name="Samson Zhou" userId="be955f33642ecbf5" providerId="LiveId" clId="{18D9C49A-30F7-48FE-9D6C-E100F2E84471}" dt="2026-02-10T05:11:40.290" v="387"/>
          <ac:spMkLst>
            <pc:docMk/>
            <pc:sldMk cId="3822808225" sldId="306"/>
            <ac:spMk id="4" creationId="{8D7EB417-F43D-078B-675A-42D2608AEA7E}"/>
          </ac:spMkLst>
        </pc:spChg>
        <pc:spChg chg="del">
          <ac:chgData name="Samson Zhou" userId="be955f33642ecbf5" providerId="LiveId" clId="{18D9C49A-30F7-48FE-9D6C-E100F2E84471}" dt="2026-02-10T05:11:39.975" v="386" actId="478"/>
          <ac:spMkLst>
            <pc:docMk/>
            <pc:sldMk cId="3822808225" sldId="306"/>
            <ac:spMk id="48" creationId="{346B6AEF-8D9A-48C7-9657-2B13FB6412C7}"/>
          </ac:spMkLst>
        </pc:spChg>
        <pc:spChg chg="del">
          <ac:chgData name="Samson Zhou" userId="be955f33642ecbf5" providerId="LiveId" clId="{18D9C49A-30F7-48FE-9D6C-E100F2E84471}" dt="2026-02-10T05:11:39.975" v="386" actId="478"/>
          <ac:spMkLst>
            <pc:docMk/>
            <pc:sldMk cId="3822808225" sldId="306"/>
            <ac:spMk id="50" creationId="{273AF1CF-37CD-4C30-9EA4-38FE424E4BA4}"/>
          </ac:spMkLst>
        </pc:spChg>
      </pc:sldChg>
      <pc:sldChg chg="del">
        <pc:chgData name="Samson Zhou" userId="be955f33642ecbf5" providerId="LiveId" clId="{18D9C49A-30F7-48FE-9D6C-E100F2E84471}" dt="2026-02-10T05:25:53.715" v="425" actId="2696"/>
        <pc:sldMkLst>
          <pc:docMk/>
          <pc:sldMk cId="1728719822" sldId="309"/>
        </pc:sldMkLst>
      </pc:sldChg>
      <pc:sldChg chg="add">
        <pc:chgData name="Samson Zhou" userId="be955f33642ecbf5" providerId="LiveId" clId="{18D9C49A-30F7-48FE-9D6C-E100F2E84471}" dt="2026-02-10T05:26:06.334" v="426"/>
        <pc:sldMkLst>
          <pc:docMk/>
          <pc:sldMk cId="2479296368" sldId="309"/>
        </pc:sldMkLst>
      </pc:sldChg>
      <pc:sldChg chg="add">
        <pc:chgData name="Samson Zhou" userId="be955f33642ecbf5" providerId="LiveId" clId="{18D9C49A-30F7-48FE-9D6C-E100F2E84471}" dt="2026-02-10T05:26:06.334" v="426"/>
        <pc:sldMkLst>
          <pc:docMk/>
          <pc:sldMk cId="80317377" sldId="310"/>
        </pc:sldMkLst>
      </pc:sldChg>
      <pc:sldChg chg="del">
        <pc:chgData name="Samson Zhou" userId="be955f33642ecbf5" providerId="LiveId" clId="{18D9C49A-30F7-48FE-9D6C-E100F2E84471}" dt="2026-02-10T05:25:53.715" v="425" actId="2696"/>
        <pc:sldMkLst>
          <pc:docMk/>
          <pc:sldMk cId="3130511485" sldId="310"/>
        </pc:sldMkLst>
      </pc:sldChg>
      <pc:sldChg chg="modSp mod modShow">
        <pc:chgData name="Samson Zhou" userId="be955f33642ecbf5" providerId="LiveId" clId="{18D9C49A-30F7-48FE-9D6C-E100F2E84471}" dt="2026-02-10T04:48:34" v="293" actId="207"/>
        <pc:sldMkLst>
          <pc:docMk/>
          <pc:sldMk cId="1650867352" sldId="325"/>
        </pc:sldMkLst>
        <pc:spChg chg="mod">
          <ac:chgData name="Samson Zhou" userId="be955f33642ecbf5" providerId="LiveId" clId="{18D9C49A-30F7-48FE-9D6C-E100F2E84471}" dt="2026-02-10T04:48:34" v="293" actId="207"/>
          <ac:spMkLst>
            <pc:docMk/>
            <pc:sldMk cId="1650867352" sldId="325"/>
            <ac:spMk id="3" creationId="{00000000-0000-0000-0000-000000000000}"/>
          </ac:spMkLst>
        </pc:spChg>
      </pc:sldChg>
      <pc:sldChg chg="del">
        <pc:chgData name="Samson Zhou" userId="be955f33642ecbf5" providerId="LiveId" clId="{18D9C49A-30F7-48FE-9D6C-E100F2E84471}" dt="2026-02-10T04:48:59.670" v="298" actId="47"/>
        <pc:sldMkLst>
          <pc:docMk/>
          <pc:sldMk cId="2961978341" sldId="339"/>
        </pc:sldMkLst>
      </pc:sldChg>
      <pc:sldChg chg="del">
        <pc:chgData name="Samson Zhou" userId="be955f33642ecbf5" providerId="LiveId" clId="{18D9C49A-30F7-48FE-9D6C-E100F2E84471}" dt="2026-02-10T04:37:24.933" v="97" actId="47"/>
        <pc:sldMkLst>
          <pc:docMk/>
          <pc:sldMk cId="133888136" sldId="354"/>
        </pc:sldMkLst>
      </pc:sldChg>
      <pc:sldChg chg="delSp modSp add mod">
        <pc:chgData name="Samson Zhou" userId="be955f33642ecbf5" providerId="LiveId" clId="{18D9C49A-30F7-48FE-9D6C-E100F2E84471}" dt="2026-02-10T05:40:35.220" v="445" actId="478"/>
        <pc:sldMkLst>
          <pc:docMk/>
          <pc:sldMk cId="35974925" sldId="355"/>
        </pc:sldMkLst>
        <pc:spChg chg="mod">
          <ac:chgData name="Samson Zhou" userId="be955f33642ecbf5" providerId="LiveId" clId="{18D9C49A-30F7-48FE-9D6C-E100F2E84471}" dt="2026-02-10T03:58:27.222" v="2" actId="207"/>
          <ac:spMkLst>
            <pc:docMk/>
            <pc:sldMk cId="35974925" sldId="355"/>
            <ac:spMk id="2" creationId="{00000000-0000-0000-0000-000000000000}"/>
          </ac:spMkLst>
        </pc:spChg>
        <pc:spChg chg="del">
          <ac:chgData name="Samson Zhou" userId="be955f33642ecbf5" providerId="LiveId" clId="{18D9C49A-30F7-48FE-9D6C-E100F2E84471}" dt="2026-02-10T05:40:35.220" v="445" actId="478"/>
          <ac:spMkLst>
            <pc:docMk/>
            <pc:sldMk cId="35974925" sldId="355"/>
            <ac:spMk id="14" creationId="{00000000-0000-0000-0000-000000000000}"/>
          </ac:spMkLst>
        </pc:spChg>
      </pc:sldChg>
      <pc:sldChg chg="delSp modSp add mod">
        <pc:chgData name="Samson Zhou" userId="be955f33642ecbf5" providerId="LiveId" clId="{18D9C49A-30F7-48FE-9D6C-E100F2E84471}" dt="2026-02-10T05:40:28.900" v="443" actId="478"/>
        <pc:sldMkLst>
          <pc:docMk/>
          <pc:sldMk cId="483686851" sldId="356"/>
        </pc:sldMkLst>
        <pc:spChg chg="mod">
          <ac:chgData name="Samson Zhou" userId="be955f33642ecbf5" providerId="LiveId" clId="{18D9C49A-30F7-48FE-9D6C-E100F2E84471}" dt="2026-02-10T04:17:48.753" v="12" actId="207"/>
          <ac:spMkLst>
            <pc:docMk/>
            <pc:sldMk cId="483686851" sldId="356"/>
            <ac:spMk id="2" creationId="{00000000-0000-0000-0000-000000000000}"/>
          </ac:spMkLst>
        </pc:spChg>
        <pc:spChg chg="mod">
          <ac:chgData name="Samson Zhou" userId="be955f33642ecbf5" providerId="LiveId" clId="{18D9C49A-30F7-48FE-9D6C-E100F2E84471}" dt="2026-02-10T04:18:30.569" v="55" actId="5793"/>
          <ac:spMkLst>
            <pc:docMk/>
            <pc:sldMk cId="483686851" sldId="356"/>
            <ac:spMk id="3" creationId="{00000000-0000-0000-0000-000000000000}"/>
          </ac:spMkLst>
        </pc:spChg>
        <pc:spChg chg="del">
          <ac:chgData name="Samson Zhou" userId="be955f33642ecbf5" providerId="LiveId" clId="{18D9C49A-30F7-48FE-9D6C-E100F2E84471}" dt="2026-02-10T05:40:28.900" v="443" actId="478"/>
          <ac:spMkLst>
            <pc:docMk/>
            <pc:sldMk cId="483686851" sldId="356"/>
            <ac:spMk id="10" creationId="{00000000-0000-0000-0000-000000000000}"/>
          </ac:spMkLst>
        </pc:spChg>
        <pc:spChg chg="mod">
          <ac:chgData name="Samson Zhou" userId="be955f33642ecbf5" providerId="LiveId" clId="{18D9C49A-30F7-48FE-9D6C-E100F2E84471}" dt="2026-02-10T04:18:10.622" v="17" actId="1076"/>
          <ac:spMkLst>
            <pc:docMk/>
            <pc:sldMk cId="483686851" sldId="356"/>
            <ac:spMk id="14" creationId="{00000000-0000-0000-0000-000000000000}"/>
          </ac:spMkLst>
        </pc:spChg>
        <pc:picChg chg="mod">
          <ac:chgData name="Samson Zhou" userId="be955f33642ecbf5" providerId="LiveId" clId="{18D9C49A-30F7-48FE-9D6C-E100F2E84471}" dt="2026-02-10T04:18:14.039" v="18" actId="1076"/>
          <ac:picMkLst>
            <pc:docMk/>
            <pc:sldMk cId="483686851" sldId="356"/>
            <ac:picMk id="15" creationId="{00000000-0000-0000-0000-000000000000}"/>
          </ac:picMkLst>
        </pc:picChg>
      </pc:sldChg>
      <pc:sldChg chg="modSp add del mod">
        <pc:chgData name="Samson Zhou" userId="be955f33642ecbf5" providerId="LiveId" clId="{18D9C49A-30F7-48FE-9D6C-E100F2E84471}" dt="2026-02-10T04:17:12.575" v="5" actId="47"/>
        <pc:sldMkLst>
          <pc:docMk/>
          <pc:sldMk cId="3102565525" sldId="356"/>
        </pc:sldMkLst>
        <pc:spChg chg="mod">
          <ac:chgData name="Samson Zhou" userId="be955f33642ecbf5" providerId="LiveId" clId="{18D9C49A-30F7-48FE-9D6C-E100F2E84471}" dt="2026-02-10T04:13:36.527" v="4" actId="207"/>
          <ac:spMkLst>
            <pc:docMk/>
            <pc:sldMk cId="3102565525" sldId="356"/>
            <ac:spMk id="201" creationId="{00000000-0000-0000-0000-000000000000}"/>
          </ac:spMkLst>
        </pc:spChg>
      </pc:sldChg>
      <pc:sldChg chg="addSp delSp modSp add mod">
        <pc:chgData name="Samson Zhou" userId="be955f33642ecbf5" providerId="LiveId" clId="{18D9C49A-30F7-48FE-9D6C-E100F2E84471}" dt="2026-02-10T05:40:22.537" v="441" actId="478"/>
        <pc:sldMkLst>
          <pc:docMk/>
          <pc:sldMk cId="1454649291" sldId="357"/>
        </pc:sldMkLst>
        <pc:spChg chg="mod">
          <ac:chgData name="Samson Zhou" userId="be955f33642ecbf5" providerId="LiveId" clId="{18D9C49A-30F7-48FE-9D6C-E100F2E84471}" dt="2026-02-10T04:18:43.912" v="57"/>
          <ac:spMkLst>
            <pc:docMk/>
            <pc:sldMk cId="1454649291" sldId="357"/>
            <ac:spMk id="2" creationId="{00000000-0000-0000-0000-000000000000}"/>
          </ac:spMkLst>
        </pc:spChg>
        <pc:spChg chg="add mod">
          <ac:chgData name="Samson Zhou" userId="be955f33642ecbf5" providerId="LiveId" clId="{18D9C49A-30F7-48FE-9D6C-E100F2E84471}" dt="2026-02-10T05:39:54.341" v="435"/>
          <ac:spMkLst>
            <pc:docMk/>
            <pc:sldMk cId="1454649291" sldId="357"/>
            <ac:spMk id="4" creationId="{49050864-0847-BB3C-9422-4C287F90E18D}"/>
          </ac:spMkLst>
        </pc:spChg>
        <pc:spChg chg="add mod">
          <ac:chgData name="Samson Zhou" userId="be955f33642ecbf5" providerId="LiveId" clId="{18D9C49A-30F7-48FE-9D6C-E100F2E84471}" dt="2026-02-10T05:39:59.539" v="436"/>
          <ac:spMkLst>
            <pc:docMk/>
            <pc:sldMk cId="1454649291" sldId="357"/>
            <ac:spMk id="5" creationId="{0B8EA991-44A1-26F1-5738-DB93AD5B53A6}"/>
          </ac:spMkLst>
        </pc:spChg>
        <pc:spChg chg="del">
          <ac:chgData name="Samson Zhou" userId="be955f33642ecbf5" providerId="LiveId" clId="{18D9C49A-30F7-48FE-9D6C-E100F2E84471}" dt="2026-02-10T05:40:22.537" v="441" actId="478"/>
          <ac:spMkLst>
            <pc:docMk/>
            <pc:sldMk cId="1454649291" sldId="357"/>
            <ac:spMk id="10" creationId="{00000000-0000-0000-0000-000000000000}"/>
          </ac:spMkLst>
        </pc:spChg>
        <pc:spChg chg="del">
          <ac:chgData name="Samson Zhou" userId="be955f33642ecbf5" providerId="LiveId" clId="{18D9C49A-30F7-48FE-9D6C-E100F2E84471}" dt="2026-02-10T05:39:52.420" v="433" actId="478"/>
          <ac:spMkLst>
            <pc:docMk/>
            <pc:sldMk cId="1454649291" sldId="357"/>
            <ac:spMk id="14" creationId="{00000000-0000-0000-0000-000000000000}"/>
          </ac:spMkLst>
        </pc:spChg>
        <pc:picChg chg="add mod">
          <ac:chgData name="Samson Zhou" userId="be955f33642ecbf5" providerId="LiveId" clId="{18D9C49A-30F7-48FE-9D6C-E100F2E84471}" dt="2026-02-10T05:39:59.539" v="436"/>
          <ac:picMkLst>
            <pc:docMk/>
            <pc:sldMk cId="1454649291" sldId="357"/>
            <ac:picMk id="8" creationId="{F1DCD9AE-AD95-69E5-8986-B70B69FDB643}"/>
          </ac:picMkLst>
        </pc:picChg>
        <pc:picChg chg="mod">
          <ac:chgData name="Samson Zhou" userId="be955f33642ecbf5" providerId="LiveId" clId="{18D9C49A-30F7-48FE-9D6C-E100F2E84471}" dt="2026-02-10T05:40:16.721" v="440" actId="1076"/>
          <ac:picMkLst>
            <pc:docMk/>
            <pc:sldMk cId="1454649291" sldId="357"/>
            <ac:picMk id="13" creationId="{00000000-0000-0000-0000-000000000000}"/>
          </ac:picMkLst>
        </pc:picChg>
        <pc:picChg chg="del">
          <ac:chgData name="Samson Zhou" userId="be955f33642ecbf5" providerId="LiveId" clId="{18D9C49A-30F7-48FE-9D6C-E100F2E84471}" dt="2026-02-10T05:39:53.993" v="434" actId="478"/>
          <ac:picMkLst>
            <pc:docMk/>
            <pc:sldMk cId="1454649291" sldId="357"/>
            <ac:picMk id="15" creationId="{00000000-0000-0000-0000-000000000000}"/>
          </ac:picMkLst>
        </pc:picChg>
      </pc:sldChg>
      <pc:sldChg chg="addSp delSp modSp add mod">
        <pc:chgData name="Samson Zhou" userId="be955f33642ecbf5" providerId="LiveId" clId="{18D9C49A-30F7-48FE-9D6C-E100F2E84471}" dt="2026-02-10T05:46:05.043" v="465" actId="1076"/>
        <pc:sldMkLst>
          <pc:docMk/>
          <pc:sldMk cId="2130140099" sldId="358"/>
        </pc:sldMkLst>
        <pc:spChg chg="mod">
          <ac:chgData name="Samson Zhou" userId="be955f33642ecbf5" providerId="LiveId" clId="{18D9C49A-30F7-48FE-9D6C-E100F2E84471}" dt="2026-02-10T04:18:50.067" v="59" actId="207"/>
          <ac:spMkLst>
            <pc:docMk/>
            <pc:sldMk cId="2130140099" sldId="358"/>
            <ac:spMk id="2" creationId="{00000000-0000-0000-0000-000000000000}"/>
          </ac:spMkLst>
        </pc:spChg>
        <pc:spChg chg="add mod">
          <ac:chgData name="Samson Zhou" userId="be955f33642ecbf5" providerId="LiveId" clId="{18D9C49A-30F7-48FE-9D6C-E100F2E84471}" dt="2026-02-10T05:40:04.985" v="438"/>
          <ac:spMkLst>
            <pc:docMk/>
            <pc:sldMk cId="2130140099" sldId="358"/>
            <ac:spMk id="4" creationId="{EDE1A070-A7CB-90EA-45CD-E989797A429A}"/>
          </ac:spMkLst>
        </pc:spChg>
        <pc:spChg chg="del">
          <ac:chgData name="Samson Zhou" userId="be955f33642ecbf5" providerId="LiveId" clId="{18D9C49A-30F7-48FE-9D6C-E100F2E84471}" dt="2026-02-10T05:40:04.537" v="437" actId="478"/>
          <ac:spMkLst>
            <pc:docMk/>
            <pc:sldMk cId="2130140099" sldId="358"/>
            <ac:spMk id="8" creationId="{00000000-0000-0000-0000-000000000000}"/>
          </ac:spMkLst>
        </pc:spChg>
        <pc:spChg chg="del">
          <ac:chgData name="Samson Zhou" userId="be955f33642ecbf5" providerId="LiveId" clId="{18D9C49A-30F7-48FE-9D6C-E100F2E84471}" dt="2026-02-10T05:40:25.599" v="442" actId="478"/>
          <ac:spMkLst>
            <pc:docMk/>
            <pc:sldMk cId="2130140099" sldId="358"/>
            <ac:spMk id="10" creationId="{00000000-0000-0000-0000-000000000000}"/>
          </ac:spMkLst>
        </pc:spChg>
        <pc:picChg chg="add mod">
          <ac:chgData name="Samson Zhou" userId="be955f33642ecbf5" providerId="LiveId" clId="{18D9C49A-30F7-48FE-9D6C-E100F2E84471}" dt="2026-02-10T05:40:04.985" v="438"/>
          <ac:picMkLst>
            <pc:docMk/>
            <pc:sldMk cId="2130140099" sldId="358"/>
            <ac:picMk id="6" creationId="{FE6277DB-949F-78D9-CCC8-73E681CD9126}"/>
          </ac:picMkLst>
        </pc:picChg>
        <pc:picChg chg="del">
          <ac:chgData name="Samson Zhou" userId="be955f33642ecbf5" providerId="LiveId" clId="{18D9C49A-30F7-48FE-9D6C-E100F2E84471}" dt="2026-02-10T05:40:04.537" v="437" actId="478"/>
          <ac:picMkLst>
            <pc:docMk/>
            <pc:sldMk cId="2130140099" sldId="358"/>
            <ac:picMk id="12" creationId="{00000000-0000-0000-0000-000000000000}"/>
          </ac:picMkLst>
        </pc:picChg>
        <pc:picChg chg="mod">
          <ac:chgData name="Samson Zhou" userId="be955f33642ecbf5" providerId="LiveId" clId="{18D9C49A-30F7-48FE-9D6C-E100F2E84471}" dt="2026-02-10T05:46:05.043" v="465" actId="1076"/>
          <ac:picMkLst>
            <pc:docMk/>
            <pc:sldMk cId="2130140099" sldId="358"/>
            <ac:picMk id="3076" creationId="{00000000-0000-0000-0000-000000000000}"/>
          </ac:picMkLst>
        </pc:picChg>
      </pc:sldChg>
      <pc:sldChg chg="modSp add mod">
        <pc:chgData name="Samson Zhou" userId="be955f33642ecbf5" providerId="LiveId" clId="{18D9C49A-30F7-48FE-9D6C-E100F2E84471}" dt="2026-02-10T04:18:58.591" v="62" actId="207"/>
        <pc:sldMkLst>
          <pc:docMk/>
          <pc:sldMk cId="1420504742" sldId="359"/>
        </pc:sldMkLst>
        <pc:spChg chg="mod">
          <ac:chgData name="Samson Zhou" userId="be955f33642ecbf5" providerId="LiveId" clId="{18D9C49A-30F7-48FE-9D6C-E100F2E84471}" dt="2026-02-10T04:18:58.591" v="62" actId="207"/>
          <ac:spMkLst>
            <pc:docMk/>
            <pc:sldMk cId="1420504742" sldId="359"/>
            <ac:spMk id="2" creationId="{00000000-0000-0000-0000-000000000000}"/>
          </ac:spMkLst>
        </pc:spChg>
      </pc:sldChg>
      <pc:sldChg chg="delSp modSp add mod ord">
        <pc:chgData name="Samson Zhou" userId="be955f33642ecbf5" providerId="LiveId" clId="{18D9C49A-30F7-48FE-9D6C-E100F2E84471}" dt="2026-02-10T05:40:49.830" v="447" actId="478"/>
        <pc:sldMkLst>
          <pc:docMk/>
          <pc:sldMk cId="1084855968" sldId="360"/>
        </pc:sldMkLst>
        <pc:spChg chg="mod">
          <ac:chgData name="Samson Zhou" userId="be955f33642ecbf5" providerId="LiveId" clId="{18D9C49A-30F7-48FE-9D6C-E100F2E84471}" dt="2026-02-10T04:19:12.011" v="66" actId="207"/>
          <ac:spMkLst>
            <pc:docMk/>
            <pc:sldMk cId="1084855968" sldId="360"/>
            <ac:spMk id="2" creationId="{00000000-0000-0000-0000-000000000000}"/>
          </ac:spMkLst>
        </pc:spChg>
        <pc:spChg chg="del">
          <ac:chgData name="Samson Zhou" userId="be955f33642ecbf5" providerId="LiveId" clId="{18D9C49A-30F7-48FE-9D6C-E100F2E84471}" dt="2026-02-10T05:40:49.830" v="447" actId="478"/>
          <ac:spMkLst>
            <pc:docMk/>
            <pc:sldMk cId="1084855968" sldId="360"/>
            <ac:spMk id="20" creationId="{00000000-0000-0000-0000-000000000000}"/>
          </ac:spMkLst>
        </pc:spChg>
      </pc:sldChg>
      <pc:sldChg chg="delSp modSp add mod">
        <pc:chgData name="Samson Zhou" userId="be955f33642ecbf5" providerId="LiveId" clId="{18D9C49A-30F7-48FE-9D6C-E100F2E84471}" dt="2026-02-10T05:40:46.364" v="446" actId="478"/>
        <pc:sldMkLst>
          <pc:docMk/>
          <pc:sldMk cId="2879719785" sldId="361"/>
        </pc:sldMkLst>
        <pc:spChg chg="del">
          <ac:chgData name="Samson Zhou" userId="be955f33642ecbf5" providerId="LiveId" clId="{18D9C49A-30F7-48FE-9D6C-E100F2E84471}" dt="2026-02-10T05:40:46.364" v="446" actId="478"/>
          <ac:spMkLst>
            <pc:docMk/>
            <pc:sldMk cId="2879719785" sldId="361"/>
            <ac:spMk id="9" creationId="{00000000-0000-0000-0000-000000000000}"/>
          </ac:spMkLst>
        </pc:spChg>
        <pc:spChg chg="mod">
          <ac:chgData name="Samson Zhou" userId="be955f33642ecbf5" providerId="LiveId" clId="{18D9C49A-30F7-48FE-9D6C-E100F2E84471}" dt="2026-02-10T04:19:20.437" v="68" actId="207"/>
          <ac:spMkLst>
            <pc:docMk/>
            <pc:sldMk cId="2879719785" sldId="361"/>
            <ac:spMk id="420" creationId="{00000000-0000-0000-0000-000000000000}"/>
          </ac:spMkLst>
        </pc:spChg>
      </pc:sldChg>
      <pc:sldChg chg="delSp modSp add mod">
        <pc:chgData name="Samson Zhou" userId="be955f33642ecbf5" providerId="LiveId" clId="{18D9C49A-30F7-48FE-9D6C-E100F2E84471}" dt="2026-02-10T05:40:54.616" v="448" actId="478"/>
        <pc:sldMkLst>
          <pc:docMk/>
          <pc:sldMk cId="2994939399" sldId="362"/>
        </pc:sldMkLst>
        <pc:spChg chg="del">
          <ac:chgData name="Samson Zhou" userId="be955f33642ecbf5" providerId="LiveId" clId="{18D9C49A-30F7-48FE-9D6C-E100F2E84471}" dt="2026-02-10T05:40:54.616" v="448" actId="478"/>
          <ac:spMkLst>
            <pc:docMk/>
            <pc:sldMk cId="2994939399" sldId="362"/>
            <ac:spMk id="19" creationId="{00000000-0000-0000-0000-000000000000}"/>
          </ac:spMkLst>
        </pc:spChg>
        <pc:spChg chg="mod">
          <ac:chgData name="Samson Zhou" userId="be955f33642ecbf5" providerId="LiveId" clId="{18D9C49A-30F7-48FE-9D6C-E100F2E84471}" dt="2026-02-10T04:19:27.192" v="70" actId="207"/>
          <ac:spMkLst>
            <pc:docMk/>
            <pc:sldMk cId="2994939399" sldId="362"/>
            <ac:spMk id="448" creationId="{00000000-0000-0000-0000-000000000000}"/>
          </ac:spMkLst>
        </pc:spChg>
      </pc:sldChg>
      <pc:sldChg chg="delSp modSp add mod">
        <pc:chgData name="Samson Zhou" userId="be955f33642ecbf5" providerId="LiveId" clId="{18D9C49A-30F7-48FE-9D6C-E100F2E84471}" dt="2026-02-10T05:41:00.087" v="449" actId="478"/>
        <pc:sldMkLst>
          <pc:docMk/>
          <pc:sldMk cId="3264645610" sldId="363"/>
        </pc:sldMkLst>
        <pc:spChg chg="mod">
          <ac:chgData name="Samson Zhou" userId="be955f33642ecbf5" providerId="LiveId" clId="{18D9C49A-30F7-48FE-9D6C-E100F2E84471}" dt="2026-02-10T04:20:05.972" v="72" actId="6549"/>
          <ac:spMkLst>
            <pc:docMk/>
            <pc:sldMk cId="3264645610" sldId="363"/>
            <ac:spMk id="2" creationId="{00000000-0000-0000-0000-000000000000}"/>
          </ac:spMkLst>
        </pc:spChg>
        <pc:spChg chg="del">
          <ac:chgData name="Samson Zhou" userId="be955f33642ecbf5" providerId="LiveId" clId="{18D9C49A-30F7-48FE-9D6C-E100F2E84471}" dt="2026-02-10T05:41:00.087" v="449" actId="478"/>
          <ac:spMkLst>
            <pc:docMk/>
            <pc:sldMk cId="3264645610" sldId="363"/>
            <ac:spMk id="7" creationId="{00000000-0000-0000-0000-000000000000}"/>
          </ac:spMkLst>
        </pc:spChg>
        <pc:spChg chg="mod">
          <ac:chgData name="Samson Zhou" userId="be955f33642ecbf5" providerId="LiveId" clId="{18D9C49A-30F7-48FE-9D6C-E100F2E84471}" dt="2026-02-10T04:20:14.136" v="94" actId="207"/>
          <ac:spMkLst>
            <pc:docMk/>
            <pc:sldMk cId="3264645610" sldId="363"/>
            <ac:spMk id="469" creationId="{00000000-0000-0000-0000-000000000000}"/>
          </ac:spMkLst>
        </pc:spChg>
        <pc:spChg chg="mod">
          <ac:chgData name="Samson Zhou" userId="be955f33642ecbf5" providerId="LiveId" clId="{18D9C49A-30F7-48FE-9D6C-E100F2E84471}" dt="2026-02-10T04:20:19.222" v="96" actId="403"/>
          <ac:spMkLst>
            <pc:docMk/>
            <pc:sldMk cId="3264645610" sldId="363"/>
            <ac:spMk id="470" creationId="{00000000-0000-0000-0000-000000000000}"/>
          </ac:spMkLst>
        </pc:spChg>
      </pc:sldChg>
      <pc:sldChg chg="delSp modSp add mod">
        <pc:chgData name="Samson Zhou" userId="be955f33642ecbf5" providerId="LiveId" clId="{18D9C49A-30F7-48FE-9D6C-E100F2E84471}" dt="2026-02-10T05:41:07.237" v="450" actId="478"/>
        <pc:sldMkLst>
          <pc:docMk/>
          <pc:sldMk cId="3564954584" sldId="364"/>
        </pc:sldMkLst>
        <pc:spChg chg="mod">
          <ac:chgData name="Samson Zhou" userId="be955f33642ecbf5" providerId="LiveId" clId="{18D9C49A-30F7-48FE-9D6C-E100F2E84471}" dt="2026-02-10T04:37:51.428" v="99" actId="207"/>
          <ac:spMkLst>
            <pc:docMk/>
            <pc:sldMk cId="3564954584" sldId="364"/>
            <ac:spMk id="2" creationId="{00000000-0000-0000-0000-000000000000}"/>
          </ac:spMkLst>
        </pc:spChg>
        <pc:spChg chg="del">
          <ac:chgData name="Samson Zhou" userId="be955f33642ecbf5" providerId="LiveId" clId="{18D9C49A-30F7-48FE-9D6C-E100F2E84471}" dt="2026-02-10T05:41:07.237" v="450" actId="478"/>
          <ac:spMkLst>
            <pc:docMk/>
            <pc:sldMk cId="3564954584" sldId="364"/>
            <ac:spMk id="10" creationId="{00000000-0000-0000-0000-000000000000}"/>
          </ac:spMkLst>
        </pc:spChg>
      </pc:sldChg>
      <pc:sldChg chg="delSp modSp add mod">
        <pc:chgData name="Samson Zhou" userId="be955f33642ecbf5" providerId="LiveId" clId="{18D9C49A-30F7-48FE-9D6C-E100F2E84471}" dt="2026-02-10T05:41:10.277" v="451" actId="478"/>
        <pc:sldMkLst>
          <pc:docMk/>
          <pc:sldMk cId="3155769623" sldId="365"/>
        </pc:sldMkLst>
        <pc:spChg chg="mod">
          <ac:chgData name="Samson Zhou" userId="be955f33642ecbf5" providerId="LiveId" clId="{18D9C49A-30F7-48FE-9D6C-E100F2E84471}" dt="2026-02-10T04:37:55.540" v="100" actId="207"/>
          <ac:spMkLst>
            <pc:docMk/>
            <pc:sldMk cId="3155769623" sldId="365"/>
            <ac:spMk id="2" creationId="{00000000-0000-0000-0000-000000000000}"/>
          </ac:spMkLst>
        </pc:spChg>
        <pc:spChg chg="del">
          <ac:chgData name="Samson Zhou" userId="be955f33642ecbf5" providerId="LiveId" clId="{18D9C49A-30F7-48FE-9D6C-E100F2E84471}" dt="2026-02-10T05:41:10.277" v="451" actId="478"/>
          <ac:spMkLst>
            <pc:docMk/>
            <pc:sldMk cId="3155769623" sldId="365"/>
            <ac:spMk id="14" creationId="{00000000-0000-0000-0000-000000000000}"/>
          </ac:spMkLst>
        </pc:spChg>
      </pc:sldChg>
      <pc:sldChg chg="delSp modSp add mod">
        <pc:chgData name="Samson Zhou" userId="be955f33642ecbf5" providerId="LiveId" clId="{18D9C49A-30F7-48FE-9D6C-E100F2E84471}" dt="2026-02-10T05:41:14.140" v="452" actId="478"/>
        <pc:sldMkLst>
          <pc:docMk/>
          <pc:sldMk cId="523010518" sldId="366"/>
        </pc:sldMkLst>
        <pc:spChg chg="del">
          <ac:chgData name="Samson Zhou" userId="be955f33642ecbf5" providerId="LiveId" clId="{18D9C49A-30F7-48FE-9D6C-E100F2E84471}" dt="2026-02-10T05:41:14.140" v="452" actId="478"/>
          <ac:spMkLst>
            <pc:docMk/>
            <pc:sldMk cId="523010518" sldId="366"/>
            <ac:spMk id="9" creationId="{00000000-0000-0000-0000-000000000000}"/>
          </ac:spMkLst>
        </pc:spChg>
        <pc:spChg chg="mod">
          <ac:chgData name="Samson Zhou" userId="be955f33642ecbf5" providerId="LiveId" clId="{18D9C49A-30F7-48FE-9D6C-E100F2E84471}" dt="2026-02-10T04:38:02.174" v="102" actId="113"/>
          <ac:spMkLst>
            <pc:docMk/>
            <pc:sldMk cId="523010518" sldId="366"/>
            <ac:spMk id="227" creationId="{00000000-0000-0000-0000-000000000000}"/>
          </ac:spMkLst>
        </pc:spChg>
        <pc:spChg chg="mod">
          <ac:chgData name="Samson Zhou" userId="be955f33642ecbf5" providerId="LiveId" clId="{18D9C49A-30F7-48FE-9D6C-E100F2E84471}" dt="2026-02-10T04:38:11.415" v="103" actId="14100"/>
          <ac:spMkLst>
            <pc:docMk/>
            <pc:sldMk cId="523010518" sldId="366"/>
            <ac:spMk id="228" creationId="{00000000-0000-0000-0000-000000000000}"/>
          </ac:spMkLst>
        </pc:spChg>
      </pc:sldChg>
      <pc:sldChg chg="add del">
        <pc:chgData name="Samson Zhou" userId="be955f33642ecbf5" providerId="LiveId" clId="{18D9C49A-30F7-48FE-9D6C-E100F2E84471}" dt="2026-02-10T04:38:24.597" v="104" actId="47"/>
        <pc:sldMkLst>
          <pc:docMk/>
          <pc:sldMk cId="862103432" sldId="367"/>
        </pc:sldMkLst>
      </pc:sldChg>
      <pc:sldChg chg="delSp modSp add mod">
        <pc:chgData name="Samson Zhou" userId="be955f33642ecbf5" providerId="LiveId" clId="{18D9C49A-30F7-48FE-9D6C-E100F2E84471}" dt="2026-02-10T05:41:16.948" v="453" actId="478"/>
        <pc:sldMkLst>
          <pc:docMk/>
          <pc:sldMk cId="2478155837" sldId="368"/>
        </pc:sldMkLst>
        <pc:spChg chg="del">
          <ac:chgData name="Samson Zhou" userId="be955f33642ecbf5" providerId="LiveId" clId="{18D9C49A-30F7-48FE-9D6C-E100F2E84471}" dt="2026-02-10T05:41:16.948" v="453" actId="478"/>
          <ac:spMkLst>
            <pc:docMk/>
            <pc:sldMk cId="2478155837" sldId="368"/>
            <ac:spMk id="7" creationId="{00000000-0000-0000-0000-000000000000}"/>
          </ac:spMkLst>
        </pc:spChg>
        <pc:spChg chg="mod">
          <ac:chgData name="Samson Zhou" userId="be955f33642ecbf5" providerId="LiveId" clId="{18D9C49A-30F7-48FE-9D6C-E100F2E84471}" dt="2026-02-10T04:38:43.403" v="106" actId="207"/>
          <ac:spMkLst>
            <pc:docMk/>
            <pc:sldMk cId="2478155837" sldId="368"/>
            <ac:spMk id="227" creationId="{00000000-0000-0000-0000-000000000000}"/>
          </ac:spMkLst>
        </pc:spChg>
        <pc:spChg chg="mod">
          <ac:chgData name="Samson Zhou" userId="be955f33642ecbf5" providerId="LiveId" clId="{18D9C49A-30F7-48FE-9D6C-E100F2E84471}" dt="2026-02-10T04:39:15.994" v="140" actId="6549"/>
          <ac:spMkLst>
            <pc:docMk/>
            <pc:sldMk cId="2478155837" sldId="368"/>
            <ac:spMk id="228" creationId="{00000000-0000-0000-0000-000000000000}"/>
          </ac:spMkLst>
        </pc:spChg>
      </pc:sldChg>
      <pc:sldChg chg="add del">
        <pc:chgData name="Samson Zhou" userId="be955f33642ecbf5" providerId="LiveId" clId="{18D9C49A-30F7-48FE-9D6C-E100F2E84471}" dt="2026-02-10T04:47:25.465" v="142" actId="47"/>
        <pc:sldMkLst>
          <pc:docMk/>
          <pc:sldMk cId="1257715359" sldId="369"/>
        </pc:sldMkLst>
      </pc:sldChg>
      <pc:sldChg chg="modSp add mod">
        <pc:chgData name="Samson Zhou" userId="be955f33642ecbf5" providerId="LiveId" clId="{18D9C49A-30F7-48FE-9D6C-E100F2E84471}" dt="2026-02-10T04:48:45.948" v="295" actId="207"/>
        <pc:sldMkLst>
          <pc:docMk/>
          <pc:sldMk cId="2546100746" sldId="369"/>
        </pc:sldMkLst>
        <pc:spChg chg="mod">
          <ac:chgData name="Samson Zhou" userId="be955f33642ecbf5" providerId="LiveId" clId="{18D9C49A-30F7-48FE-9D6C-E100F2E84471}" dt="2026-02-10T04:48:45.948" v="295" actId="207"/>
          <ac:spMkLst>
            <pc:docMk/>
            <pc:sldMk cId="2546100746" sldId="369"/>
            <ac:spMk id="3" creationId="{AFB6E719-D109-7A8E-9F4F-E4741FCCA38E}"/>
          </ac:spMkLst>
        </pc:spChg>
      </pc:sldChg>
      <pc:sldChg chg="modSp add mod">
        <pc:chgData name="Samson Zhou" userId="be955f33642ecbf5" providerId="LiveId" clId="{18D9C49A-30F7-48FE-9D6C-E100F2E84471}" dt="2026-02-10T04:48:58.351" v="297" actId="207"/>
        <pc:sldMkLst>
          <pc:docMk/>
          <pc:sldMk cId="3164542901" sldId="370"/>
        </pc:sldMkLst>
        <pc:spChg chg="mod">
          <ac:chgData name="Samson Zhou" userId="be955f33642ecbf5" providerId="LiveId" clId="{18D9C49A-30F7-48FE-9D6C-E100F2E84471}" dt="2026-02-10T04:48:58.351" v="297" actId="207"/>
          <ac:spMkLst>
            <pc:docMk/>
            <pc:sldMk cId="3164542901" sldId="370"/>
            <ac:spMk id="3" creationId="{EDAD1D1C-1979-7152-C424-F3FD0F186810}"/>
          </ac:spMkLst>
        </pc:spChg>
      </pc:sldChg>
      <pc:sldChg chg="modSp add mod">
        <pc:chgData name="Samson Zhou" userId="be955f33642ecbf5" providerId="LiveId" clId="{18D9C49A-30F7-48FE-9D6C-E100F2E84471}" dt="2026-02-10T05:41:24.168" v="454" actId="207"/>
        <pc:sldMkLst>
          <pc:docMk/>
          <pc:sldMk cId="3243517028" sldId="371"/>
        </pc:sldMkLst>
        <pc:spChg chg="mod">
          <ac:chgData name="Samson Zhou" userId="be955f33642ecbf5" providerId="LiveId" clId="{18D9C49A-30F7-48FE-9D6C-E100F2E84471}" dt="2026-02-10T05:41:24.168" v="454" actId="207"/>
          <ac:spMkLst>
            <pc:docMk/>
            <pc:sldMk cId="3243517028" sldId="371"/>
            <ac:spMk id="2" creationId="{00000000-0000-0000-0000-000000000000}"/>
          </ac:spMkLst>
        </pc:spChg>
      </pc:sldChg>
      <pc:sldChg chg="modSp add mod modShow">
        <pc:chgData name="Samson Zhou" userId="be955f33642ecbf5" providerId="LiveId" clId="{18D9C49A-30F7-48FE-9D6C-E100F2E84471}" dt="2026-02-10T04:55:08.964" v="341" actId="729"/>
        <pc:sldMkLst>
          <pc:docMk/>
          <pc:sldMk cId="2055405554" sldId="404"/>
        </pc:sldMkLst>
        <pc:spChg chg="mod">
          <ac:chgData name="Samson Zhou" userId="be955f33642ecbf5" providerId="LiveId" clId="{18D9C49A-30F7-48FE-9D6C-E100F2E84471}" dt="2026-02-10T04:53:27.682" v="327" actId="207"/>
          <ac:spMkLst>
            <pc:docMk/>
            <pc:sldMk cId="2055405554" sldId="404"/>
            <ac:spMk id="2" creationId="{00000000-0000-0000-0000-000000000000}"/>
          </ac:spMkLst>
        </pc:spChg>
      </pc:sldChg>
      <pc:sldChg chg="modSp add mod modShow">
        <pc:chgData name="Samson Zhou" userId="be955f33642ecbf5" providerId="LiveId" clId="{18D9C49A-30F7-48FE-9D6C-E100F2E84471}" dt="2026-02-10T04:56:09.545" v="346" actId="729"/>
        <pc:sldMkLst>
          <pc:docMk/>
          <pc:sldMk cId="2003063660" sldId="405"/>
        </pc:sldMkLst>
        <pc:spChg chg="mod">
          <ac:chgData name="Samson Zhou" userId="be955f33642ecbf5" providerId="LiveId" clId="{18D9C49A-30F7-48FE-9D6C-E100F2E84471}" dt="2026-02-10T04:55:51.929" v="344" actId="120"/>
          <ac:spMkLst>
            <pc:docMk/>
            <pc:sldMk cId="2003063660" sldId="405"/>
            <ac:spMk id="2" creationId="{00000000-0000-0000-0000-000000000000}"/>
          </ac:spMkLst>
        </pc:spChg>
      </pc:sldChg>
      <pc:sldChg chg="modSp add mod">
        <pc:chgData name="Samson Zhou" userId="be955f33642ecbf5" providerId="LiveId" clId="{18D9C49A-30F7-48FE-9D6C-E100F2E84471}" dt="2026-02-10T05:18:56.887" v="389" actId="207"/>
        <pc:sldMkLst>
          <pc:docMk/>
          <pc:sldMk cId="148532603" sldId="416"/>
        </pc:sldMkLst>
        <pc:spChg chg="mod">
          <ac:chgData name="Samson Zhou" userId="be955f33642ecbf5" providerId="LiveId" clId="{18D9C49A-30F7-48FE-9D6C-E100F2E84471}" dt="2026-02-10T05:18:56.887" v="389" actId="207"/>
          <ac:spMkLst>
            <pc:docMk/>
            <pc:sldMk cId="148532603" sldId="416"/>
            <ac:spMk id="2" creationId="{00000000-0000-0000-0000-000000000000}"/>
          </ac:spMkLst>
        </pc:spChg>
      </pc:sldChg>
      <pc:sldChg chg="addSp delSp modSp add mod">
        <pc:chgData name="Samson Zhou" userId="be955f33642ecbf5" providerId="LiveId" clId="{18D9C49A-30F7-48FE-9D6C-E100F2E84471}" dt="2026-02-10T05:42:04.810" v="464"/>
        <pc:sldMkLst>
          <pc:docMk/>
          <pc:sldMk cId="3342322744" sldId="417"/>
        </pc:sldMkLst>
        <pc:spChg chg="del mod">
          <ac:chgData name="Samson Zhou" userId="be955f33642ecbf5" providerId="LiveId" clId="{18D9C49A-30F7-48FE-9D6C-E100F2E84471}" dt="2026-02-10T05:41:39.989" v="455" actId="478"/>
          <ac:spMkLst>
            <pc:docMk/>
            <pc:sldMk cId="3342322744" sldId="417"/>
            <ac:spMk id="2" creationId="{00000000-0000-0000-0000-000000000000}"/>
          </ac:spMkLst>
        </pc:spChg>
        <pc:spChg chg="add del mod">
          <ac:chgData name="Samson Zhou" userId="be955f33642ecbf5" providerId="LiveId" clId="{18D9C49A-30F7-48FE-9D6C-E100F2E84471}" dt="2026-02-10T05:41:42.919" v="458" actId="478"/>
          <ac:spMkLst>
            <pc:docMk/>
            <pc:sldMk cId="3342322744" sldId="417"/>
            <ac:spMk id="15" creationId="{CDCBC220-AFFC-200B-D2B2-CADC9CD94442}"/>
          </ac:spMkLst>
        </pc:spChg>
        <pc:spChg chg="add mod">
          <ac:chgData name="Samson Zhou" userId="be955f33642ecbf5" providerId="LiveId" clId="{18D9C49A-30F7-48FE-9D6C-E100F2E84471}" dt="2026-02-10T05:41:40.914" v="457"/>
          <ac:spMkLst>
            <pc:docMk/>
            <pc:sldMk cId="3342322744" sldId="417"/>
            <ac:spMk id="19" creationId="{CDC07069-3001-898A-EA0B-F9D199BACC31}"/>
          </ac:spMkLst>
        </pc:spChg>
        <pc:spChg chg="add del mod">
          <ac:chgData name="Samson Zhou" userId="be955f33642ecbf5" providerId="LiveId" clId="{18D9C49A-30F7-48FE-9D6C-E100F2E84471}" dt="2026-02-10T05:41:51.806" v="460" actId="478"/>
          <ac:spMkLst>
            <pc:docMk/>
            <pc:sldMk cId="3342322744" sldId="417"/>
            <ac:spMk id="21" creationId="{B7F8EA35-EDC6-AB5E-3613-D476D49EF05F}"/>
          </ac:spMkLst>
        </pc:spChg>
        <pc:spChg chg="add del mod">
          <ac:chgData name="Samson Zhou" userId="be955f33642ecbf5" providerId="LiveId" clId="{18D9C49A-30F7-48FE-9D6C-E100F2E84471}" dt="2026-02-10T05:41:54.150" v="461" actId="478"/>
          <ac:spMkLst>
            <pc:docMk/>
            <pc:sldMk cId="3342322744" sldId="417"/>
            <ac:spMk id="24" creationId="{FAD39109-9DBD-6297-B713-650EA0BE7280}"/>
          </ac:spMkLst>
        </pc:spChg>
        <pc:spChg chg="add mod">
          <ac:chgData name="Samson Zhou" userId="be955f33642ecbf5" providerId="LiveId" clId="{18D9C49A-30F7-48FE-9D6C-E100F2E84471}" dt="2026-02-10T05:41:54.883" v="462"/>
          <ac:spMkLst>
            <pc:docMk/>
            <pc:sldMk cId="3342322744" sldId="417"/>
            <ac:spMk id="27" creationId="{A4D687A8-F7FA-9FB0-277F-727A7047BBC9}"/>
          </ac:spMkLst>
        </pc:spChg>
        <pc:spChg chg="add mod">
          <ac:chgData name="Samson Zhou" userId="be955f33642ecbf5" providerId="LiveId" clId="{18D9C49A-30F7-48FE-9D6C-E100F2E84471}" dt="2026-02-10T05:42:04.810" v="464"/>
          <ac:spMkLst>
            <pc:docMk/>
            <pc:sldMk cId="3342322744" sldId="417"/>
            <ac:spMk id="28" creationId="{28492C63-5560-4CBC-0058-38E490C0165B}"/>
          </ac:spMkLst>
        </pc:spChg>
      </pc:sldChg>
      <pc:sldChg chg="modSp add mod">
        <pc:chgData name="Samson Zhou" userId="be955f33642ecbf5" providerId="LiveId" clId="{18D9C49A-30F7-48FE-9D6C-E100F2E84471}" dt="2026-02-10T05:21:58.300" v="406" actId="1076"/>
        <pc:sldMkLst>
          <pc:docMk/>
          <pc:sldMk cId="3279568823" sldId="418"/>
        </pc:sldMkLst>
        <pc:spChg chg="mod">
          <ac:chgData name="Samson Zhou" userId="be955f33642ecbf5" providerId="LiveId" clId="{18D9C49A-30F7-48FE-9D6C-E100F2E84471}" dt="2026-02-10T05:19:06.393" v="393" actId="207"/>
          <ac:spMkLst>
            <pc:docMk/>
            <pc:sldMk cId="3279568823" sldId="418"/>
            <ac:spMk id="2" creationId="{00000000-0000-0000-0000-000000000000}"/>
          </ac:spMkLst>
        </pc:spChg>
        <pc:spChg chg="mod">
          <ac:chgData name="Samson Zhou" userId="be955f33642ecbf5" providerId="LiveId" clId="{18D9C49A-30F7-48FE-9D6C-E100F2E84471}" dt="2026-02-10T05:21:43.397" v="403" actId="1076"/>
          <ac:spMkLst>
            <pc:docMk/>
            <pc:sldMk cId="3279568823" sldId="418"/>
            <ac:spMk id="16" creationId="{00000000-0000-0000-0000-000000000000}"/>
          </ac:spMkLst>
        </pc:spChg>
        <pc:spChg chg="mod">
          <ac:chgData name="Samson Zhou" userId="be955f33642ecbf5" providerId="LiveId" clId="{18D9C49A-30F7-48FE-9D6C-E100F2E84471}" dt="2026-02-10T05:21:58.300" v="406" actId="1076"/>
          <ac:spMkLst>
            <pc:docMk/>
            <pc:sldMk cId="3279568823" sldId="418"/>
            <ac:spMk id="20" creationId="{00000000-0000-0000-0000-000000000000}"/>
          </ac:spMkLst>
        </pc:spChg>
        <pc:spChg chg="mod">
          <ac:chgData name="Samson Zhou" userId="be955f33642ecbf5" providerId="LiveId" clId="{18D9C49A-30F7-48FE-9D6C-E100F2E84471}" dt="2026-02-10T05:21:47.608" v="404" actId="1076"/>
          <ac:spMkLst>
            <pc:docMk/>
            <pc:sldMk cId="3279568823" sldId="418"/>
            <ac:spMk id="21" creationId="{00000000-0000-0000-0000-000000000000}"/>
          </ac:spMkLst>
        </pc:spChg>
        <pc:spChg chg="mod">
          <ac:chgData name="Samson Zhou" userId="be955f33642ecbf5" providerId="LiveId" clId="{18D9C49A-30F7-48FE-9D6C-E100F2E84471}" dt="2026-02-10T05:21:28.171" v="401" actId="404"/>
          <ac:spMkLst>
            <pc:docMk/>
            <pc:sldMk cId="3279568823" sldId="418"/>
            <ac:spMk id="22" creationId="{00000000-0000-0000-0000-000000000000}"/>
          </ac:spMkLst>
        </pc:spChg>
        <pc:spChg chg="mod">
          <ac:chgData name="Samson Zhou" userId="be955f33642ecbf5" providerId="LiveId" clId="{18D9C49A-30F7-48FE-9D6C-E100F2E84471}" dt="2026-02-10T05:21:25.147" v="400" actId="404"/>
          <ac:spMkLst>
            <pc:docMk/>
            <pc:sldMk cId="3279568823" sldId="418"/>
            <ac:spMk id="23" creationId="{00000000-0000-0000-0000-000000000000}"/>
          </ac:spMkLst>
        </pc:spChg>
        <pc:spChg chg="mod">
          <ac:chgData name="Samson Zhou" userId="be955f33642ecbf5" providerId="LiveId" clId="{18D9C49A-30F7-48FE-9D6C-E100F2E84471}" dt="2026-02-10T05:21:19.817" v="399" actId="404"/>
          <ac:spMkLst>
            <pc:docMk/>
            <pc:sldMk cId="3279568823" sldId="418"/>
            <ac:spMk id="29" creationId="{00000000-0000-0000-0000-000000000000}"/>
          </ac:spMkLst>
        </pc:spChg>
        <pc:spChg chg="mod">
          <ac:chgData name="Samson Zhou" userId="be955f33642ecbf5" providerId="LiveId" clId="{18D9C49A-30F7-48FE-9D6C-E100F2E84471}" dt="2026-02-10T05:21:34.403" v="402" actId="1076"/>
          <ac:spMkLst>
            <pc:docMk/>
            <pc:sldMk cId="3279568823" sldId="418"/>
            <ac:spMk id="31" creationId="{00000000-0000-0000-0000-000000000000}"/>
          </ac:spMkLst>
        </pc:spChg>
        <pc:spChg chg="mod">
          <ac:chgData name="Samson Zhou" userId="be955f33642ecbf5" providerId="LiveId" clId="{18D9C49A-30F7-48FE-9D6C-E100F2E84471}" dt="2026-02-10T05:21:17.674" v="398" actId="404"/>
          <ac:spMkLst>
            <pc:docMk/>
            <pc:sldMk cId="3279568823" sldId="418"/>
            <ac:spMk id="35" creationId="{00000000-0000-0000-0000-000000000000}"/>
          </ac:spMkLst>
        </pc:spChg>
        <pc:spChg chg="mod">
          <ac:chgData name="Samson Zhou" userId="be955f33642ecbf5" providerId="LiveId" clId="{18D9C49A-30F7-48FE-9D6C-E100F2E84471}" dt="2026-02-10T05:21:14.735" v="397" actId="404"/>
          <ac:spMkLst>
            <pc:docMk/>
            <pc:sldMk cId="3279568823" sldId="418"/>
            <ac:spMk id="41" creationId="{00000000-0000-0000-0000-000000000000}"/>
          </ac:spMkLst>
        </pc:spChg>
      </pc:sldChg>
      <pc:sldChg chg="modSp add mod">
        <pc:chgData name="Samson Zhou" userId="be955f33642ecbf5" providerId="LiveId" clId="{18D9C49A-30F7-48FE-9D6C-E100F2E84471}" dt="2026-02-10T04:53:54.416" v="329" actId="207"/>
        <pc:sldMkLst>
          <pc:docMk/>
          <pc:sldMk cId="3926940192" sldId="420"/>
        </pc:sldMkLst>
        <pc:spChg chg="mod">
          <ac:chgData name="Samson Zhou" userId="be955f33642ecbf5" providerId="LiveId" clId="{18D9C49A-30F7-48FE-9D6C-E100F2E84471}" dt="2026-02-10T04:53:54.416" v="329" actId="207"/>
          <ac:spMkLst>
            <pc:docMk/>
            <pc:sldMk cId="3926940192" sldId="420"/>
            <ac:spMk id="2" creationId="{00000000-0000-0000-0000-000000000000}"/>
          </ac:spMkLst>
        </pc:spChg>
      </pc:sldChg>
      <pc:sldChg chg="addSp delSp modSp add mod">
        <pc:chgData name="Samson Zhou" userId="be955f33642ecbf5" providerId="LiveId" clId="{18D9C49A-30F7-48FE-9D6C-E100F2E84471}" dt="2026-02-10T05:22:27.802" v="412" actId="478"/>
        <pc:sldMkLst>
          <pc:docMk/>
          <pc:sldMk cId="3612119828" sldId="468"/>
        </pc:sldMkLst>
        <pc:spChg chg="mod">
          <ac:chgData name="Samson Zhou" userId="be955f33642ecbf5" providerId="LiveId" clId="{18D9C49A-30F7-48FE-9D6C-E100F2E84471}" dt="2026-02-10T05:19:03.327" v="392" actId="207"/>
          <ac:spMkLst>
            <pc:docMk/>
            <pc:sldMk cId="3612119828" sldId="468"/>
            <ac:spMk id="2" creationId="{00000000-0000-0000-0000-000000000000}"/>
          </ac:spMkLst>
        </pc:spChg>
        <pc:spChg chg="del">
          <ac:chgData name="Samson Zhou" userId="be955f33642ecbf5" providerId="LiveId" clId="{18D9C49A-30F7-48FE-9D6C-E100F2E84471}" dt="2026-02-10T05:22:04.886" v="407" actId="478"/>
          <ac:spMkLst>
            <pc:docMk/>
            <pc:sldMk cId="3612119828" sldId="468"/>
            <ac:spMk id="4" creationId="{00000000-0000-0000-0000-000000000000}"/>
          </ac:spMkLst>
        </pc:spChg>
        <pc:spChg chg="del">
          <ac:chgData name="Samson Zhou" userId="be955f33642ecbf5" providerId="LiveId" clId="{18D9C49A-30F7-48FE-9D6C-E100F2E84471}" dt="2026-02-10T05:22:04.886" v="407" actId="478"/>
          <ac:spMkLst>
            <pc:docMk/>
            <pc:sldMk cId="3612119828" sldId="468"/>
            <ac:spMk id="5" creationId="{00000000-0000-0000-0000-000000000000}"/>
          </ac:spMkLst>
        </pc:spChg>
        <pc:spChg chg="add mod">
          <ac:chgData name="Samson Zhou" userId="be955f33642ecbf5" providerId="LiveId" clId="{18D9C49A-30F7-48FE-9D6C-E100F2E84471}" dt="2026-02-10T05:22:05.202" v="408"/>
          <ac:spMkLst>
            <pc:docMk/>
            <pc:sldMk cId="3612119828" sldId="468"/>
            <ac:spMk id="9" creationId="{D40AB7AF-393E-43D9-A17D-E1F176DAB5F7}"/>
          </ac:spMkLst>
        </pc:spChg>
        <pc:spChg chg="add mod">
          <ac:chgData name="Samson Zhou" userId="be955f33642ecbf5" providerId="LiveId" clId="{18D9C49A-30F7-48FE-9D6C-E100F2E84471}" dt="2026-02-10T05:22:05.202" v="408"/>
          <ac:spMkLst>
            <pc:docMk/>
            <pc:sldMk cId="3612119828" sldId="468"/>
            <ac:spMk id="10" creationId="{E579E0C7-EFAC-22B7-3AA0-66B20E80995D}"/>
          </ac:spMkLst>
        </pc:spChg>
        <pc:spChg chg="del">
          <ac:chgData name="Samson Zhou" userId="be955f33642ecbf5" providerId="LiveId" clId="{18D9C49A-30F7-48FE-9D6C-E100F2E84471}" dt="2026-02-10T05:22:04.886" v="407" actId="478"/>
          <ac:spMkLst>
            <pc:docMk/>
            <pc:sldMk cId="3612119828" sldId="468"/>
            <ac:spMk id="11" creationId="{00000000-0000-0000-0000-000000000000}"/>
          </ac:spMkLst>
        </pc:spChg>
        <pc:spChg chg="add mod">
          <ac:chgData name="Samson Zhou" userId="be955f33642ecbf5" providerId="LiveId" clId="{18D9C49A-30F7-48FE-9D6C-E100F2E84471}" dt="2026-02-10T05:22:05.202" v="408"/>
          <ac:spMkLst>
            <pc:docMk/>
            <pc:sldMk cId="3612119828" sldId="468"/>
            <ac:spMk id="12" creationId="{D1DD1AA0-D1EE-121B-0689-BA5682D9954D}"/>
          </ac:spMkLst>
        </pc:spChg>
        <pc:spChg chg="del">
          <ac:chgData name="Samson Zhou" userId="be955f33642ecbf5" providerId="LiveId" clId="{18D9C49A-30F7-48FE-9D6C-E100F2E84471}" dt="2026-02-10T05:22:04.886" v="407" actId="478"/>
          <ac:spMkLst>
            <pc:docMk/>
            <pc:sldMk cId="3612119828" sldId="468"/>
            <ac:spMk id="16" creationId="{00000000-0000-0000-0000-000000000000}"/>
          </ac:spMkLst>
        </pc:spChg>
        <pc:spChg chg="add del mod">
          <ac:chgData name="Samson Zhou" userId="be955f33642ecbf5" providerId="LiveId" clId="{18D9C49A-30F7-48FE-9D6C-E100F2E84471}" dt="2026-02-10T05:22:24.207" v="411" actId="478"/>
          <ac:spMkLst>
            <pc:docMk/>
            <pc:sldMk cId="3612119828" sldId="468"/>
            <ac:spMk id="18" creationId="{D2AB13F3-B0F0-8B8E-AFBE-E37BBA3AF2B4}"/>
          </ac:spMkLst>
        </pc:spChg>
        <pc:spChg chg="del">
          <ac:chgData name="Samson Zhou" userId="be955f33642ecbf5" providerId="LiveId" clId="{18D9C49A-30F7-48FE-9D6C-E100F2E84471}" dt="2026-02-10T05:22:04.886" v="407" actId="478"/>
          <ac:spMkLst>
            <pc:docMk/>
            <pc:sldMk cId="3612119828" sldId="468"/>
            <ac:spMk id="19" creationId="{00000000-0000-0000-0000-000000000000}"/>
          </ac:spMkLst>
        </pc:spChg>
        <pc:spChg chg="del">
          <ac:chgData name="Samson Zhou" userId="be955f33642ecbf5" providerId="LiveId" clId="{18D9C49A-30F7-48FE-9D6C-E100F2E84471}" dt="2026-02-10T05:22:27.802" v="412" actId="478"/>
          <ac:spMkLst>
            <pc:docMk/>
            <pc:sldMk cId="3612119828" sldId="468"/>
            <ac:spMk id="21" creationId="{00000000-0000-0000-0000-000000000000}"/>
          </ac:spMkLst>
        </pc:spChg>
        <pc:spChg chg="del">
          <ac:chgData name="Samson Zhou" userId="be955f33642ecbf5" providerId="LiveId" clId="{18D9C49A-30F7-48FE-9D6C-E100F2E84471}" dt="2026-02-10T05:22:04.886" v="407" actId="478"/>
          <ac:spMkLst>
            <pc:docMk/>
            <pc:sldMk cId="3612119828" sldId="468"/>
            <ac:spMk id="23" creationId="{00000000-0000-0000-0000-000000000000}"/>
          </ac:spMkLst>
        </pc:spChg>
        <pc:spChg chg="add mod">
          <ac:chgData name="Samson Zhou" userId="be955f33642ecbf5" providerId="LiveId" clId="{18D9C49A-30F7-48FE-9D6C-E100F2E84471}" dt="2026-02-10T05:22:05.202" v="408"/>
          <ac:spMkLst>
            <pc:docMk/>
            <pc:sldMk cId="3612119828" sldId="468"/>
            <ac:spMk id="24" creationId="{D292A730-30CE-8A56-C529-1F2ED24AD418}"/>
          </ac:spMkLst>
        </pc:spChg>
        <pc:spChg chg="del">
          <ac:chgData name="Samson Zhou" userId="be955f33642ecbf5" providerId="LiveId" clId="{18D9C49A-30F7-48FE-9D6C-E100F2E84471}" dt="2026-02-10T05:22:04.886" v="407" actId="478"/>
          <ac:spMkLst>
            <pc:docMk/>
            <pc:sldMk cId="3612119828" sldId="468"/>
            <ac:spMk id="29" creationId="{00000000-0000-0000-0000-000000000000}"/>
          </ac:spMkLst>
        </pc:spChg>
        <pc:spChg chg="del">
          <ac:chgData name="Samson Zhou" userId="be955f33642ecbf5" providerId="LiveId" clId="{18D9C49A-30F7-48FE-9D6C-E100F2E84471}" dt="2026-02-10T05:22:04.886" v="407" actId="478"/>
          <ac:spMkLst>
            <pc:docMk/>
            <pc:sldMk cId="3612119828" sldId="468"/>
            <ac:spMk id="31" creationId="{00000000-0000-0000-0000-000000000000}"/>
          </ac:spMkLst>
        </pc:spChg>
        <pc:spChg chg="del">
          <ac:chgData name="Samson Zhou" userId="be955f33642ecbf5" providerId="LiveId" clId="{18D9C49A-30F7-48FE-9D6C-E100F2E84471}" dt="2026-02-10T05:22:04.886" v="407" actId="478"/>
          <ac:spMkLst>
            <pc:docMk/>
            <pc:sldMk cId="3612119828" sldId="468"/>
            <ac:spMk id="35" creationId="{00000000-0000-0000-0000-000000000000}"/>
          </ac:spMkLst>
        </pc:spChg>
        <pc:spChg chg="add mod">
          <ac:chgData name="Samson Zhou" userId="be955f33642ecbf5" providerId="LiveId" clId="{18D9C49A-30F7-48FE-9D6C-E100F2E84471}" dt="2026-02-10T05:22:05.202" v="408"/>
          <ac:spMkLst>
            <pc:docMk/>
            <pc:sldMk cId="3612119828" sldId="468"/>
            <ac:spMk id="39" creationId="{186CF0B2-5B92-0E81-D9BF-CFFAFC4B5DB3}"/>
          </ac:spMkLst>
        </pc:spChg>
        <pc:spChg chg="del">
          <ac:chgData name="Samson Zhou" userId="be955f33642ecbf5" providerId="LiveId" clId="{18D9C49A-30F7-48FE-9D6C-E100F2E84471}" dt="2026-02-10T05:22:04.886" v="407" actId="478"/>
          <ac:spMkLst>
            <pc:docMk/>
            <pc:sldMk cId="3612119828" sldId="468"/>
            <ac:spMk id="41" creationId="{00000000-0000-0000-0000-000000000000}"/>
          </ac:spMkLst>
        </pc:spChg>
        <pc:spChg chg="add mod">
          <ac:chgData name="Samson Zhou" userId="be955f33642ecbf5" providerId="LiveId" clId="{18D9C49A-30F7-48FE-9D6C-E100F2E84471}" dt="2026-02-10T05:22:05.202" v="408"/>
          <ac:spMkLst>
            <pc:docMk/>
            <pc:sldMk cId="3612119828" sldId="468"/>
            <ac:spMk id="44" creationId="{0CFD230C-5529-6675-1626-1682F124406A}"/>
          </ac:spMkLst>
        </pc:spChg>
        <pc:spChg chg="add mod">
          <ac:chgData name="Samson Zhou" userId="be955f33642ecbf5" providerId="LiveId" clId="{18D9C49A-30F7-48FE-9D6C-E100F2E84471}" dt="2026-02-10T05:22:05.202" v="408"/>
          <ac:spMkLst>
            <pc:docMk/>
            <pc:sldMk cId="3612119828" sldId="468"/>
            <ac:spMk id="45" creationId="{E19DED96-DE32-F78A-0BCE-1A448CE675F0}"/>
          </ac:spMkLst>
        </pc:spChg>
        <pc:spChg chg="add mod">
          <ac:chgData name="Samson Zhou" userId="be955f33642ecbf5" providerId="LiveId" clId="{18D9C49A-30F7-48FE-9D6C-E100F2E84471}" dt="2026-02-10T05:22:05.202" v="408"/>
          <ac:spMkLst>
            <pc:docMk/>
            <pc:sldMk cId="3612119828" sldId="468"/>
            <ac:spMk id="50" creationId="{4777C5BB-B036-0D81-DA0C-FBD5256ED186}"/>
          </ac:spMkLst>
        </pc:spChg>
        <pc:spChg chg="add del mod">
          <ac:chgData name="Samson Zhou" userId="be955f33642ecbf5" providerId="LiveId" clId="{18D9C49A-30F7-48FE-9D6C-E100F2E84471}" dt="2026-02-10T05:22:12.845" v="409" actId="478"/>
          <ac:spMkLst>
            <pc:docMk/>
            <pc:sldMk cId="3612119828" sldId="468"/>
            <ac:spMk id="53" creationId="{0FAFF284-215E-6CF1-EC66-74EEB2F8C51C}"/>
          </ac:spMkLst>
        </pc:spChg>
      </pc:sldChg>
      <pc:sldChg chg="addSp delSp modSp add mod">
        <pc:chgData name="Samson Zhou" userId="be955f33642ecbf5" providerId="LiveId" clId="{18D9C49A-30F7-48FE-9D6C-E100F2E84471}" dt="2026-02-10T05:25:47.250" v="422" actId="478"/>
        <pc:sldMkLst>
          <pc:docMk/>
          <pc:sldMk cId="2585637922" sldId="469"/>
        </pc:sldMkLst>
        <pc:spChg chg="mod">
          <ac:chgData name="Samson Zhou" userId="be955f33642ecbf5" providerId="LiveId" clId="{18D9C49A-30F7-48FE-9D6C-E100F2E84471}" dt="2026-02-10T05:19:00.912" v="391" actId="207"/>
          <ac:spMkLst>
            <pc:docMk/>
            <pc:sldMk cId="2585637922" sldId="469"/>
            <ac:spMk id="2" creationId="{00000000-0000-0000-0000-000000000000}"/>
          </ac:spMkLst>
        </pc:spChg>
        <pc:spChg chg="add mod">
          <ac:chgData name="Samson Zhou" userId="be955f33642ecbf5" providerId="LiveId" clId="{18D9C49A-30F7-48FE-9D6C-E100F2E84471}" dt="2026-02-10T05:22:35.808" v="414"/>
          <ac:spMkLst>
            <pc:docMk/>
            <pc:sldMk cId="2585637922" sldId="469"/>
            <ac:spMk id="9" creationId="{AEDA7E26-B88C-9D5B-EDE7-01399D8D95D0}"/>
          </ac:spMkLst>
        </pc:spChg>
        <pc:spChg chg="add mod">
          <ac:chgData name="Samson Zhou" userId="be955f33642ecbf5" providerId="LiveId" clId="{18D9C49A-30F7-48FE-9D6C-E100F2E84471}" dt="2026-02-10T05:22:35.808" v="414"/>
          <ac:spMkLst>
            <pc:docMk/>
            <pc:sldMk cId="2585637922" sldId="469"/>
            <ac:spMk id="10" creationId="{05A49156-08DE-26A6-0C21-EDBDD37C8B28}"/>
          </ac:spMkLst>
        </pc:spChg>
        <pc:spChg chg="del">
          <ac:chgData name="Samson Zhou" userId="be955f33642ecbf5" providerId="LiveId" clId="{18D9C49A-30F7-48FE-9D6C-E100F2E84471}" dt="2026-02-10T05:22:35.453" v="413" actId="478"/>
          <ac:spMkLst>
            <pc:docMk/>
            <pc:sldMk cId="2585637922" sldId="469"/>
            <ac:spMk id="11" creationId="{00000000-0000-0000-0000-000000000000}"/>
          </ac:spMkLst>
        </pc:spChg>
        <pc:spChg chg="add mod">
          <ac:chgData name="Samson Zhou" userId="be955f33642ecbf5" providerId="LiveId" clId="{18D9C49A-30F7-48FE-9D6C-E100F2E84471}" dt="2026-02-10T05:22:35.808" v="414"/>
          <ac:spMkLst>
            <pc:docMk/>
            <pc:sldMk cId="2585637922" sldId="469"/>
            <ac:spMk id="12" creationId="{9DC4F179-D1B7-3255-24A6-715C281EBD3D}"/>
          </ac:spMkLst>
        </pc:spChg>
        <pc:spChg chg="del">
          <ac:chgData name="Samson Zhou" userId="be955f33642ecbf5" providerId="LiveId" clId="{18D9C49A-30F7-48FE-9D6C-E100F2E84471}" dt="2026-02-10T05:22:35.453" v="413" actId="478"/>
          <ac:spMkLst>
            <pc:docMk/>
            <pc:sldMk cId="2585637922" sldId="469"/>
            <ac:spMk id="13" creationId="{00000000-0000-0000-0000-000000000000}"/>
          </ac:spMkLst>
        </pc:spChg>
        <pc:spChg chg="del">
          <ac:chgData name="Samson Zhou" userId="be955f33642ecbf5" providerId="LiveId" clId="{18D9C49A-30F7-48FE-9D6C-E100F2E84471}" dt="2026-02-10T05:22:35.453" v="413" actId="478"/>
          <ac:spMkLst>
            <pc:docMk/>
            <pc:sldMk cId="2585637922" sldId="469"/>
            <ac:spMk id="16" creationId="{00000000-0000-0000-0000-000000000000}"/>
          </ac:spMkLst>
        </pc:spChg>
        <pc:spChg chg="del">
          <ac:chgData name="Samson Zhou" userId="be955f33642ecbf5" providerId="LiveId" clId="{18D9C49A-30F7-48FE-9D6C-E100F2E84471}" dt="2026-02-10T05:22:35.453" v="413" actId="478"/>
          <ac:spMkLst>
            <pc:docMk/>
            <pc:sldMk cId="2585637922" sldId="469"/>
            <ac:spMk id="21" creationId="{00000000-0000-0000-0000-000000000000}"/>
          </ac:spMkLst>
        </pc:spChg>
        <pc:spChg chg="del">
          <ac:chgData name="Samson Zhou" userId="be955f33642ecbf5" providerId="LiveId" clId="{18D9C49A-30F7-48FE-9D6C-E100F2E84471}" dt="2026-02-10T05:22:35.453" v="413" actId="478"/>
          <ac:spMkLst>
            <pc:docMk/>
            <pc:sldMk cId="2585637922" sldId="469"/>
            <ac:spMk id="22" creationId="{00000000-0000-0000-0000-000000000000}"/>
          </ac:spMkLst>
        </pc:spChg>
        <pc:spChg chg="del">
          <ac:chgData name="Samson Zhou" userId="be955f33642ecbf5" providerId="LiveId" clId="{18D9C49A-30F7-48FE-9D6C-E100F2E84471}" dt="2026-02-10T05:22:35.453" v="413" actId="478"/>
          <ac:spMkLst>
            <pc:docMk/>
            <pc:sldMk cId="2585637922" sldId="469"/>
            <ac:spMk id="23" creationId="{00000000-0000-0000-0000-000000000000}"/>
          </ac:spMkLst>
        </pc:spChg>
        <pc:spChg chg="add mod">
          <ac:chgData name="Samson Zhou" userId="be955f33642ecbf5" providerId="LiveId" clId="{18D9C49A-30F7-48FE-9D6C-E100F2E84471}" dt="2026-02-10T05:22:35.808" v="414"/>
          <ac:spMkLst>
            <pc:docMk/>
            <pc:sldMk cId="2585637922" sldId="469"/>
            <ac:spMk id="24" creationId="{F77A01F7-34D0-7006-28C0-795BB8D53426}"/>
          </ac:spMkLst>
        </pc:spChg>
        <pc:spChg chg="del">
          <ac:chgData name="Samson Zhou" userId="be955f33642ecbf5" providerId="LiveId" clId="{18D9C49A-30F7-48FE-9D6C-E100F2E84471}" dt="2026-02-10T05:22:35.453" v="413" actId="478"/>
          <ac:spMkLst>
            <pc:docMk/>
            <pc:sldMk cId="2585637922" sldId="469"/>
            <ac:spMk id="29" creationId="{00000000-0000-0000-0000-000000000000}"/>
          </ac:spMkLst>
        </pc:spChg>
        <pc:spChg chg="del">
          <ac:chgData name="Samson Zhou" userId="be955f33642ecbf5" providerId="LiveId" clId="{18D9C49A-30F7-48FE-9D6C-E100F2E84471}" dt="2026-02-10T05:22:35.453" v="413" actId="478"/>
          <ac:spMkLst>
            <pc:docMk/>
            <pc:sldMk cId="2585637922" sldId="469"/>
            <ac:spMk id="31" creationId="{00000000-0000-0000-0000-000000000000}"/>
          </ac:spMkLst>
        </pc:spChg>
        <pc:spChg chg="del">
          <ac:chgData name="Samson Zhou" userId="be955f33642ecbf5" providerId="LiveId" clId="{18D9C49A-30F7-48FE-9D6C-E100F2E84471}" dt="2026-02-10T05:22:35.453" v="413" actId="478"/>
          <ac:spMkLst>
            <pc:docMk/>
            <pc:sldMk cId="2585637922" sldId="469"/>
            <ac:spMk id="32" creationId="{00000000-0000-0000-0000-000000000000}"/>
          </ac:spMkLst>
        </pc:spChg>
        <pc:spChg chg="add mod">
          <ac:chgData name="Samson Zhou" userId="be955f33642ecbf5" providerId="LiveId" clId="{18D9C49A-30F7-48FE-9D6C-E100F2E84471}" dt="2026-02-10T05:22:35.808" v="414"/>
          <ac:spMkLst>
            <pc:docMk/>
            <pc:sldMk cId="2585637922" sldId="469"/>
            <ac:spMk id="37" creationId="{6BFAF39F-1BFF-AE57-9A3D-6F59CFCB0DCC}"/>
          </ac:spMkLst>
        </pc:spChg>
        <pc:spChg chg="add mod">
          <ac:chgData name="Samson Zhou" userId="be955f33642ecbf5" providerId="LiveId" clId="{18D9C49A-30F7-48FE-9D6C-E100F2E84471}" dt="2026-02-10T05:22:35.808" v="414"/>
          <ac:spMkLst>
            <pc:docMk/>
            <pc:sldMk cId="2585637922" sldId="469"/>
            <ac:spMk id="39" creationId="{9DC07C3F-09EF-618A-B25E-8DA3385B5E50}"/>
          </ac:spMkLst>
        </pc:spChg>
        <pc:spChg chg="add mod">
          <ac:chgData name="Samson Zhou" userId="be955f33642ecbf5" providerId="LiveId" clId="{18D9C49A-30F7-48FE-9D6C-E100F2E84471}" dt="2026-02-10T05:22:35.808" v="414"/>
          <ac:spMkLst>
            <pc:docMk/>
            <pc:sldMk cId="2585637922" sldId="469"/>
            <ac:spMk id="40" creationId="{AB1C2E2F-9684-89A7-329C-1E27612348B3}"/>
          </ac:spMkLst>
        </pc:spChg>
        <pc:spChg chg="del">
          <ac:chgData name="Samson Zhou" userId="be955f33642ecbf5" providerId="LiveId" clId="{18D9C49A-30F7-48FE-9D6C-E100F2E84471}" dt="2026-02-10T05:22:35.453" v="413" actId="478"/>
          <ac:spMkLst>
            <pc:docMk/>
            <pc:sldMk cId="2585637922" sldId="469"/>
            <ac:spMk id="41" creationId="{00000000-0000-0000-0000-000000000000}"/>
          </ac:spMkLst>
        </pc:spChg>
        <pc:spChg chg="add del mod">
          <ac:chgData name="Samson Zhou" userId="be955f33642ecbf5" providerId="LiveId" clId="{18D9C49A-30F7-48FE-9D6C-E100F2E84471}" dt="2026-02-10T05:22:40.483" v="415" actId="478"/>
          <ac:spMkLst>
            <pc:docMk/>
            <pc:sldMk cId="2585637922" sldId="469"/>
            <ac:spMk id="44" creationId="{44581965-CD99-FFE3-79D6-56F997576F70}"/>
          </ac:spMkLst>
        </pc:spChg>
        <pc:spChg chg="add mod">
          <ac:chgData name="Samson Zhou" userId="be955f33642ecbf5" providerId="LiveId" clId="{18D9C49A-30F7-48FE-9D6C-E100F2E84471}" dt="2026-02-10T05:22:35.808" v="414"/>
          <ac:spMkLst>
            <pc:docMk/>
            <pc:sldMk cId="2585637922" sldId="469"/>
            <ac:spMk id="45" creationId="{21E384CE-952D-01EF-245A-54E7D1AD1800}"/>
          </ac:spMkLst>
        </pc:spChg>
        <pc:spChg chg="add mod">
          <ac:chgData name="Samson Zhou" userId="be955f33642ecbf5" providerId="LiveId" clId="{18D9C49A-30F7-48FE-9D6C-E100F2E84471}" dt="2026-02-10T05:22:35.808" v="414"/>
          <ac:spMkLst>
            <pc:docMk/>
            <pc:sldMk cId="2585637922" sldId="469"/>
            <ac:spMk id="48" creationId="{B9BEE663-1FD6-8C34-F8F8-0215F9644946}"/>
          </ac:spMkLst>
        </pc:spChg>
        <pc:spChg chg="add del">
          <ac:chgData name="Samson Zhou" userId="be955f33642ecbf5" providerId="LiveId" clId="{18D9C49A-30F7-48FE-9D6C-E100F2E84471}" dt="2026-02-10T05:25:47.250" v="422" actId="478"/>
          <ac:spMkLst>
            <pc:docMk/>
            <pc:sldMk cId="2585637922" sldId="469"/>
            <ac:spMk id="51" creationId="{D44309E3-1024-F3A7-5CB5-5703E9DAC9D5}"/>
          </ac:spMkLst>
        </pc:spChg>
      </pc:sldChg>
      <pc:sldChg chg="modSp add mod">
        <pc:chgData name="Samson Zhou" userId="be955f33642ecbf5" providerId="LiveId" clId="{18D9C49A-30F7-48FE-9D6C-E100F2E84471}" dt="2026-02-10T04:54:46.763" v="340" actId="114"/>
        <pc:sldMkLst>
          <pc:docMk/>
          <pc:sldMk cId="3512826886" sldId="479"/>
        </pc:sldMkLst>
        <pc:spChg chg="mod">
          <ac:chgData name="Samson Zhou" userId="be955f33642ecbf5" providerId="LiveId" clId="{18D9C49A-30F7-48FE-9D6C-E100F2E84471}" dt="2026-02-10T04:54:01.762" v="332" actId="207"/>
          <ac:spMkLst>
            <pc:docMk/>
            <pc:sldMk cId="3512826886" sldId="479"/>
            <ac:spMk id="2" creationId="{00000000-0000-0000-0000-000000000000}"/>
          </ac:spMkLst>
        </pc:spChg>
        <pc:spChg chg="mod">
          <ac:chgData name="Samson Zhou" userId="be955f33642ecbf5" providerId="LiveId" clId="{18D9C49A-30F7-48FE-9D6C-E100F2E84471}" dt="2026-02-10T04:54:46.763" v="340" actId="114"/>
          <ac:spMkLst>
            <pc:docMk/>
            <pc:sldMk cId="3512826886" sldId="479"/>
            <ac:spMk id="3" creationId="{00000000-0000-0000-0000-000000000000}"/>
          </ac:spMkLst>
        </pc:spChg>
        <pc:spChg chg="mod">
          <ac:chgData name="Samson Zhou" userId="be955f33642ecbf5" providerId="LiveId" clId="{18D9C49A-30F7-48FE-9D6C-E100F2E84471}" dt="2026-02-10T04:54:38.621" v="337" actId="1076"/>
          <ac:spMkLst>
            <pc:docMk/>
            <pc:sldMk cId="3512826886" sldId="479"/>
            <ac:spMk id="4" creationId="{00000000-0000-0000-0000-000000000000}"/>
          </ac:spMkLst>
        </pc:spChg>
        <pc:spChg chg="mod">
          <ac:chgData name="Samson Zhou" userId="be955f33642ecbf5" providerId="LiveId" clId="{18D9C49A-30F7-48FE-9D6C-E100F2E84471}" dt="2026-02-10T04:54:41.478" v="338" actId="1076"/>
          <ac:spMkLst>
            <pc:docMk/>
            <pc:sldMk cId="3512826886" sldId="479"/>
            <ac:spMk id="8" creationId="{00000000-0000-0000-0000-000000000000}"/>
          </ac:spMkLst>
        </pc:spChg>
        <pc:spChg chg="mod">
          <ac:chgData name="Samson Zhou" userId="be955f33642ecbf5" providerId="LiveId" clId="{18D9C49A-30F7-48FE-9D6C-E100F2E84471}" dt="2026-02-10T04:54:20.643" v="333" actId="14100"/>
          <ac:spMkLst>
            <pc:docMk/>
            <pc:sldMk cId="3512826886" sldId="479"/>
            <ac:spMk id="14" creationId="{00000000-0000-0000-0000-000000000000}"/>
          </ac:spMkLst>
        </pc:spChg>
      </pc:sldChg>
      <pc:sldChg chg="delSp add mod">
        <pc:chgData name="Samson Zhou" userId="be955f33642ecbf5" providerId="LiveId" clId="{18D9C49A-30F7-48FE-9D6C-E100F2E84471}" dt="2026-02-10T04:51:33.957" v="304" actId="478"/>
        <pc:sldMkLst>
          <pc:docMk/>
          <pc:sldMk cId="1883004760" sldId="493"/>
        </pc:sldMkLst>
        <pc:spChg chg="del">
          <ac:chgData name="Samson Zhou" userId="be955f33642ecbf5" providerId="LiveId" clId="{18D9C49A-30F7-48FE-9D6C-E100F2E84471}" dt="2026-02-10T04:51:33.957" v="304" actId="478"/>
          <ac:spMkLst>
            <pc:docMk/>
            <pc:sldMk cId="1883004760" sldId="493"/>
            <ac:spMk id="7" creationId="{00000000-0000-0000-0000-000000000000}"/>
          </ac:spMkLst>
        </pc:spChg>
      </pc:sldChg>
      <pc:sldChg chg="addSp delSp add mod">
        <pc:chgData name="Samson Zhou" userId="be955f33642ecbf5" providerId="LiveId" clId="{18D9C49A-30F7-48FE-9D6C-E100F2E84471}" dt="2026-02-10T04:51:30.463" v="303" actId="478"/>
        <pc:sldMkLst>
          <pc:docMk/>
          <pc:sldMk cId="2364842586" sldId="494"/>
        </pc:sldMkLst>
        <pc:spChg chg="del">
          <ac:chgData name="Samson Zhou" userId="be955f33642ecbf5" providerId="LiveId" clId="{18D9C49A-30F7-48FE-9D6C-E100F2E84471}" dt="2026-02-10T04:51:30.463" v="303" actId="478"/>
          <ac:spMkLst>
            <pc:docMk/>
            <pc:sldMk cId="2364842586" sldId="494"/>
            <ac:spMk id="7" creationId="{00000000-0000-0000-0000-000000000000}"/>
          </ac:spMkLst>
        </pc:spChg>
        <pc:picChg chg="add del">
          <ac:chgData name="Samson Zhou" userId="be955f33642ecbf5" providerId="LiveId" clId="{18D9C49A-30F7-48FE-9D6C-E100F2E84471}" dt="2026-02-10T04:51:29.091" v="302" actId="478"/>
          <ac:picMkLst>
            <pc:docMk/>
            <pc:sldMk cId="2364842586" sldId="494"/>
            <ac:picMk id="4" creationId="{00000000-0000-0000-0000-000000000000}"/>
          </ac:picMkLst>
        </pc:picChg>
      </pc:sldChg>
      <pc:sldChg chg="delSp add mod">
        <pc:chgData name="Samson Zhou" userId="be955f33642ecbf5" providerId="LiveId" clId="{18D9C49A-30F7-48FE-9D6C-E100F2E84471}" dt="2026-02-10T04:51:25.882" v="300" actId="478"/>
        <pc:sldMkLst>
          <pc:docMk/>
          <pc:sldMk cId="3198203869" sldId="495"/>
        </pc:sldMkLst>
        <pc:spChg chg="del">
          <ac:chgData name="Samson Zhou" userId="be955f33642ecbf5" providerId="LiveId" clId="{18D9C49A-30F7-48FE-9D6C-E100F2E84471}" dt="2026-02-10T04:51:25.882" v="300" actId="478"/>
          <ac:spMkLst>
            <pc:docMk/>
            <pc:sldMk cId="3198203869" sldId="495"/>
            <ac:spMk id="7" creationId="{00000000-0000-0000-0000-000000000000}"/>
          </ac:spMkLst>
        </pc:spChg>
      </pc:sldChg>
      <pc:sldChg chg="add">
        <pc:chgData name="Samson Zhou" userId="be955f33642ecbf5" providerId="LiveId" clId="{18D9C49A-30F7-48FE-9D6C-E100F2E84471}" dt="2026-02-10T05:05:23.193" v="355"/>
        <pc:sldMkLst>
          <pc:docMk/>
          <pc:sldMk cId="1959349158" sldId="496"/>
        </pc:sldMkLst>
      </pc:sldChg>
      <pc:sldChg chg="add del">
        <pc:chgData name="Samson Zhou" userId="be955f33642ecbf5" providerId="LiveId" clId="{18D9C49A-30F7-48FE-9D6C-E100F2E84471}" dt="2026-02-10T05:23:02.679" v="418"/>
        <pc:sldMkLst>
          <pc:docMk/>
          <pc:sldMk cId="227425952" sldId="497"/>
        </pc:sldMkLst>
      </pc:sldChg>
      <pc:sldChg chg="new add del">
        <pc:chgData name="Samson Zhou" userId="be955f33642ecbf5" providerId="LiveId" clId="{18D9C49A-30F7-48FE-9D6C-E100F2E84471}" dt="2026-02-10T05:25:48.331" v="424" actId="680"/>
        <pc:sldMkLst>
          <pc:docMk/>
          <pc:sldMk cId="2233694844" sldId="4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B9775-B50E-4D7C-9FC9-0689BA786C10}"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B4177-14F2-42D0-B89C-97EB7B9FAE54}" type="slidenum">
              <a:rPr lang="en-US" smtClean="0"/>
              <a:t>‹#›</a:t>
            </a:fld>
            <a:endParaRPr lang="en-US"/>
          </a:p>
        </p:txBody>
      </p:sp>
    </p:spTree>
    <p:extLst>
      <p:ext uri="{BB962C8B-B14F-4D97-AF65-F5344CB8AC3E}">
        <p14:creationId xmlns:p14="http://schemas.microsoft.com/office/powerpoint/2010/main" val="3780892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B4177-14F2-42D0-B89C-97EB7B9FAE54}" type="slidenum">
              <a:rPr lang="en-US" smtClean="0"/>
              <a:t>15</a:t>
            </a:fld>
            <a:endParaRPr lang="en-US"/>
          </a:p>
        </p:txBody>
      </p:sp>
    </p:spTree>
    <p:extLst>
      <p:ext uri="{BB962C8B-B14F-4D97-AF65-F5344CB8AC3E}">
        <p14:creationId xmlns:p14="http://schemas.microsoft.com/office/powerpoint/2010/main" val="142354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8" name="Shape 4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65" name="Shape 4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study a special</a:t>
            </a:r>
            <a:r>
              <a:rPr lang="en-US" baseline="0" dirty="0"/>
              <a:t> type of memory hard function called data-independent memory hard functions. As the name suggests the memory access pattern will not depend on the input making the functions resistant to side-channel attacks.</a:t>
            </a:r>
            <a:endParaRPr lang="en-US" dirty="0"/>
          </a:p>
        </p:txBody>
      </p:sp>
      <p:sp>
        <p:nvSpPr>
          <p:cNvPr id="4" name="Slide Number Placeholder 3"/>
          <p:cNvSpPr>
            <a:spLocks noGrp="1"/>
          </p:cNvSpPr>
          <p:nvPr>
            <p:ph type="sldNum" sz="quarter" idx="10"/>
          </p:nvPr>
        </p:nvSpPr>
        <p:spPr/>
        <p:txBody>
          <a:bodyPr/>
          <a:lstStyle/>
          <a:p>
            <a:fld id="{B681E05A-F77A-4D73-8247-AAB3E0C8518D}" type="slidenum">
              <a:rPr lang="en-US" smtClean="0"/>
              <a:t>31</a:t>
            </a:fld>
            <a:endParaRPr lang="en-US"/>
          </a:p>
        </p:txBody>
      </p:sp>
    </p:spTree>
    <p:extLst>
      <p:ext uri="{BB962C8B-B14F-4D97-AF65-F5344CB8AC3E}">
        <p14:creationId xmlns:p14="http://schemas.microsoft.com/office/powerpoint/2010/main" val="396700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motivates the need for moderately hard functions. The basic idea is to build a password hash function that is moderately expensive to compute to limit the number of guesses that an adversary would be willing to try</a:t>
            </a:r>
            <a:r>
              <a:rPr lang="en-US" baseline="0" dirty="0"/>
              <a:t>. An honest server only needs to compute the function once during a typical authentication session. However, the adversary potentially has an advantage in this game. While the honest server must typically evaluate the function on standard hardware, the adversary could use potentially reduce the cost per password guess by developing customized hardware (GPUs, FPGAs, ASICs) to evaluate the password hash function. Thus, we want to ensure that the cost to evaluate this function is equitable across platforms.</a:t>
            </a:r>
            <a:endParaRPr lang="en-US" dirty="0"/>
          </a:p>
          <a:p>
            <a:endParaRPr lang="en-US" dirty="0"/>
          </a:p>
        </p:txBody>
      </p:sp>
      <p:sp>
        <p:nvSpPr>
          <p:cNvPr id="4" name="Slide Number Placeholder 3"/>
          <p:cNvSpPr>
            <a:spLocks noGrp="1"/>
          </p:cNvSpPr>
          <p:nvPr>
            <p:ph type="sldNum" sz="quarter" idx="10"/>
          </p:nvPr>
        </p:nvSpPr>
        <p:spPr/>
        <p:txBody>
          <a:bodyPr/>
          <a:lstStyle/>
          <a:p>
            <a:fld id="{2112C450-71D2-4D5C-B074-D6F3E8DF941E}" type="slidenum">
              <a:rPr lang="en-US" smtClean="0"/>
              <a:t>36</a:t>
            </a:fld>
            <a:endParaRPr lang="en-US"/>
          </a:p>
        </p:txBody>
      </p:sp>
    </p:spTree>
    <p:extLst>
      <p:ext uri="{BB962C8B-B14F-4D97-AF65-F5344CB8AC3E}">
        <p14:creationId xmlns:p14="http://schemas.microsoft.com/office/powerpoint/2010/main" val="129838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88C4-3340-17B2-4EE4-319F9ABEE7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96B040-C529-D144-B2EF-9994F0441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866A9-AD5D-9FB7-5B04-D83EFCD4A877}"/>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EFE3825C-BCAD-92FA-3775-472CADA36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EF8C1-470B-B61C-843B-402E9304F219}"/>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32019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8AA4-0B5A-AC16-6A95-5091FD7EDD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86D1FC-400F-AC4F-78EF-5D2C17410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E0F5F-E88B-2304-E71B-6CFFC7E0E3A9}"/>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16EC40E0-E990-888B-FC17-8B1F5D7F2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58C55-B307-48FE-A0BA-74F6D99AD0D0}"/>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111775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FF236-D805-FF24-254D-80CA27117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69A752-E286-833F-D9D4-EEDC4A76B8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548E4-C208-A468-DD0E-9C56E214C365}"/>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E6436BD7-2C29-495C-33C9-831F9BA25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77F0D-7D31-948F-6071-DB83C15B8A69}"/>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53850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3FF7-9C5C-5AAF-E2FD-5A1921B19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2A673-809B-F0A1-2396-45816AD14F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C35C0-B7F1-8914-8AAE-2E6E502FF6A9}"/>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B1534AB0-4A89-F4EF-48B1-B1B7A8C7C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1BACA-346E-7896-4EC1-5CC9483BD3EF}"/>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96575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4259-8175-7940-F473-7BAACA727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32F241-D218-3DAB-6D91-E8C33541BE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3C3330-2C11-BF87-0533-B332F1621D90}"/>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6B13E149-4988-2BDA-D6A5-6DE2109C4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29CA0-5873-7031-24DB-8D11C75BCE4F}"/>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78213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8F02-C30F-0F85-3C7A-9CBEDBE78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BC0861-E12D-FAE0-40F1-C3E64163D9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332CB-AFD4-A6EE-A2F6-D5838EFFC9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77EBA-EF99-CE45-F723-C3E24D731831}"/>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6" name="Footer Placeholder 5">
            <a:extLst>
              <a:ext uri="{FF2B5EF4-FFF2-40B4-BE49-F238E27FC236}">
                <a16:creationId xmlns:a16="http://schemas.microsoft.com/office/drawing/2014/main" id="{484B8BEE-9A70-412A-4DB2-DDAA1838A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F996B-E804-4C83-B5A4-18C56BCD4F83}"/>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31976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ADC8-9746-7AE0-4B0F-F6EBA6871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A6A803-B98A-A37D-8F3F-7A24377D1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3ED4C-AE85-2658-2B96-F5CE4815B4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FFABE-5455-3819-BD8C-F1F258EF3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E2CDC5-0EFF-F96E-270D-B0CCB72D22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C1FCF9-0083-2114-0CB3-749176A5BA60}"/>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8" name="Footer Placeholder 7">
            <a:extLst>
              <a:ext uri="{FF2B5EF4-FFF2-40B4-BE49-F238E27FC236}">
                <a16:creationId xmlns:a16="http://schemas.microsoft.com/office/drawing/2014/main" id="{96DE9C9B-18FB-1765-A6BE-A1CEC92767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8EE12F-6628-C499-7092-324DDAC6F428}"/>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5727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274D-7633-AF23-D773-2F0416C21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D477C3-A301-8200-DCFA-9BE6D06A5DF7}"/>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4" name="Footer Placeholder 3">
            <a:extLst>
              <a:ext uri="{FF2B5EF4-FFF2-40B4-BE49-F238E27FC236}">
                <a16:creationId xmlns:a16="http://schemas.microsoft.com/office/drawing/2014/main" id="{F3A1CD6B-6BAB-3D5C-201F-702F7CBCF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28852-C69E-7B1E-7DDD-284F534FF2B5}"/>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72515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401C-C3BE-3D09-6BEB-0EB86320AE3B}"/>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3" name="Footer Placeholder 2">
            <a:extLst>
              <a:ext uri="{FF2B5EF4-FFF2-40B4-BE49-F238E27FC236}">
                <a16:creationId xmlns:a16="http://schemas.microsoft.com/office/drawing/2014/main" id="{3E569142-97D2-FDD2-E33E-3ABDF81F62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6C3536-A66A-C9F8-5694-39847A097EFA}"/>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384038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078E-07A5-FDF9-50C7-BB1016A1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C6AA4-3E8C-14EE-C698-A5701D743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B86EA8-1AA6-0C6F-BF2C-D98B79C1E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2346D-AF0F-9C18-2C27-93FEB7965585}"/>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6" name="Footer Placeholder 5">
            <a:extLst>
              <a:ext uri="{FF2B5EF4-FFF2-40B4-BE49-F238E27FC236}">
                <a16:creationId xmlns:a16="http://schemas.microsoft.com/office/drawing/2014/main" id="{73E05143-049A-3147-846E-5B3F3FB84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3CA11-B9B8-31E0-B5BA-50A7780A4EB1}"/>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323277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B29E-3A45-6D9E-D1CB-5FAE8FB5F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F3F749-3E8A-4ABC-F981-C6D06DD0A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5679A6-F8C3-856C-A441-B70752067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8E3E2-DEB4-8A05-CC13-263934484D32}"/>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6" name="Footer Placeholder 5">
            <a:extLst>
              <a:ext uri="{FF2B5EF4-FFF2-40B4-BE49-F238E27FC236}">
                <a16:creationId xmlns:a16="http://schemas.microsoft.com/office/drawing/2014/main" id="{EAE6A5DA-E289-EBB9-A7CF-92AC45228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23E25-CD2B-7E35-15B4-323046E380D4}"/>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8910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4F973-14C4-1FCC-910B-DCC35C59D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9C7C15-86F3-4AF4-8C5A-AE43FF5A7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779-F48F-602C-558F-6C7773BB1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CBFBD9C8-1EC9-33FA-16BB-5501F5693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8D8843-EDBE-593D-9792-FE43706185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24F5BC-87C1-4A5D-B666-ECDD643B97A6}" type="slidenum">
              <a:rPr lang="en-US" smtClean="0"/>
              <a:t>‹#›</a:t>
            </a:fld>
            <a:endParaRPr lang="en-US"/>
          </a:p>
        </p:txBody>
      </p:sp>
    </p:spTree>
    <p:extLst>
      <p:ext uri="{BB962C8B-B14F-4D97-AF65-F5344CB8AC3E}">
        <p14:creationId xmlns:p14="http://schemas.microsoft.com/office/powerpoint/2010/main" val="4121728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6.jpg"/><Relationship Id="rId5" Type="http://schemas.openxmlformats.org/officeDocument/2006/relationships/image" Target="../media/image34.png"/><Relationship Id="rId4" Type="http://schemas.openxmlformats.org/officeDocument/2006/relationships/image" Target="../media/image35.gif"/></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20.png"/><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70.png"/></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9.gif"/><Relationship Id="rId5" Type="http://schemas.openxmlformats.org/officeDocument/2006/relationships/image" Target="../media/image38.jpeg"/><Relationship Id="rId4" Type="http://schemas.openxmlformats.org/officeDocument/2006/relationships/image" Target="../media/image381.png"/></Relationships>
</file>

<file path=ppt/slides/_rels/slide1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7.png"/><Relationship Id="rId7" Type="http://schemas.openxmlformats.org/officeDocument/2006/relationships/image" Target="../media/image40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troyhunt.com/86-of-passwords-are-terrible-and-other-statistics/" TargetMode="External"/><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5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50.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png"/><Relationship Id="rId10" Type="http://schemas.openxmlformats.org/officeDocument/2006/relationships/image" Target="../media/image72.jpg"/><Relationship Id="rId4" Type="http://schemas.openxmlformats.org/officeDocument/2006/relationships/image" Target="../media/image66.png"/><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NULL"/><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NULL"/></Relationships>
</file>

<file path=ppt/slides/_rels/slide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63690"/>
            <a:ext cx="9144000" cy="947890"/>
          </a:xfrm>
        </p:spPr>
        <p:txBody>
          <a:bodyPr>
            <a:normAutofit/>
          </a:bodyPr>
          <a:lstStyle/>
          <a:p>
            <a:r>
              <a:rPr lang="en-US" sz="4400">
                <a:solidFill>
                  <a:srgbClr val="C00000"/>
                </a:solidFill>
              </a:rPr>
              <a:t>Password Hashing and Graph Pebbling</a:t>
            </a:r>
            <a:endParaRPr lang="en-US" sz="4400" dirty="0">
              <a:solidFill>
                <a:srgbClr val="C00000"/>
              </a:solidFill>
            </a:endParaRPr>
          </a:p>
        </p:txBody>
      </p:sp>
      <p:sp>
        <p:nvSpPr>
          <p:cNvPr id="3" name="Subtitle 2"/>
          <p:cNvSpPr>
            <a:spLocks noGrp="1"/>
          </p:cNvSpPr>
          <p:nvPr>
            <p:ph type="subTitle" idx="1"/>
          </p:nvPr>
        </p:nvSpPr>
        <p:spPr>
          <a:xfrm>
            <a:off x="1523999" y="2748958"/>
            <a:ext cx="9144000" cy="858631"/>
          </a:xfrm>
        </p:spPr>
        <p:txBody>
          <a:bodyPr>
            <a:normAutofit/>
          </a:bodyPr>
          <a:lstStyle/>
          <a:p>
            <a:pPr>
              <a:lnSpc>
                <a:spcPct val="100000"/>
              </a:lnSpc>
            </a:pPr>
            <a:r>
              <a:rPr lang="en-US" sz="2800" dirty="0">
                <a:solidFill>
                  <a:srgbClr val="C00000"/>
                </a:solidFill>
              </a:rPr>
              <a:t>Samson Zhou</a:t>
            </a:r>
          </a:p>
        </p:txBody>
      </p:sp>
      <p:pic>
        <p:nvPicPr>
          <p:cNvPr id="5" name="Picture 4">
            <a:extLst>
              <a:ext uri="{FF2B5EF4-FFF2-40B4-BE49-F238E27FC236}">
                <a16:creationId xmlns:a16="http://schemas.microsoft.com/office/drawing/2014/main" id="{43F6C96E-4B36-D12A-B0A0-152E8C53B3C2}"/>
              </a:ext>
            </a:extLst>
          </p:cNvPr>
          <p:cNvPicPr>
            <a:picLocks noChangeAspect="1"/>
          </p:cNvPicPr>
          <p:nvPr/>
        </p:nvPicPr>
        <p:blipFill>
          <a:blip r:embed="rId2"/>
          <a:stretch>
            <a:fillRect/>
          </a:stretch>
        </p:blipFill>
        <p:spPr>
          <a:xfrm>
            <a:off x="147608" y="4230094"/>
            <a:ext cx="2714556" cy="2495274"/>
          </a:xfrm>
          <a:prstGeom prst="rect">
            <a:avLst/>
          </a:prstGeom>
        </p:spPr>
      </p:pic>
      <p:sp>
        <p:nvSpPr>
          <p:cNvPr id="7" name="TextBox 6">
            <a:extLst>
              <a:ext uri="{FF2B5EF4-FFF2-40B4-BE49-F238E27FC236}">
                <a16:creationId xmlns:a16="http://schemas.microsoft.com/office/drawing/2014/main" id="{8EA523FD-89E2-1648-4692-2AB15E64D42D}"/>
              </a:ext>
            </a:extLst>
          </p:cNvPr>
          <p:cNvSpPr txBox="1"/>
          <p:nvPr/>
        </p:nvSpPr>
        <p:spPr>
          <a:xfrm>
            <a:off x="3186819" y="4046725"/>
            <a:ext cx="5818367" cy="830997"/>
          </a:xfrm>
          <a:prstGeom prst="rect">
            <a:avLst/>
          </a:prstGeom>
          <a:noFill/>
        </p:spPr>
        <p:txBody>
          <a:bodyPr wrap="square">
            <a:spAutoFit/>
          </a:bodyPr>
          <a:lstStyle/>
          <a:p>
            <a:pPr algn="ctr">
              <a:lnSpc>
                <a:spcPct val="100000"/>
              </a:lnSpc>
            </a:pPr>
            <a:r>
              <a:rPr lang="en-US" sz="2400" dirty="0"/>
              <a:t>Joint work with: </a:t>
            </a:r>
          </a:p>
          <a:p>
            <a:pPr algn="ctr">
              <a:lnSpc>
                <a:spcPct val="100000"/>
              </a:lnSpc>
            </a:pPr>
            <a:r>
              <a:rPr lang="en-US" sz="2400" dirty="0"/>
              <a:t>Jeremiah </a:t>
            </a:r>
            <a:r>
              <a:rPr lang="en-US" sz="2400" dirty="0" err="1"/>
              <a:t>Blocki</a:t>
            </a:r>
            <a:r>
              <a:rPr lang="en-US" sz="2400" dirty="0"/>
              <a:t>, Ben Harsha, Ling Ren</a:t>
            </a:r>
          </a:p>
        </p:txBody>
      </p:sp>
      <p:pic>
        <p:nvPicPr>
          <p:cNvPr id="1026" name="Picture 2" descr="TAMU Logo">
            <a:extLst>
              <a:ext uri="{FF2B5EF4-FFF2-40B4-BE49-F238E27FC236}">
                <a16:creationId xmlns:a16="http://schemas.microsoft.com/office/drawing/2014/main" id="{2EBBB989-2B03-7F4F-0136-F1CA62392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1075" y="4441555"/>
            <a:ext cx="2416445" cy="241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0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71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50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306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709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0212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35004"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603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5030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For vertex </a:t>
                </a:r>
                <a14:m>
                  <m:oMath xmlns:m="http://schemas.openxmlformats.org/officeDocument/2006/math">
                    <m:r>
                      <a:rPr lang="en-US" b="0" i="1" smtClean="0">
                        <a:latin typeface="Cambria Math" panose="02040503050406030204" pitchFamily="18" charset="0"/>
                      </a:rPr>
                      <m:t>𝑖</m:t>
                    </m:r>
                  </m:oMath>
                </a14:m>
                <a:r>
                  <a:rPr lang="en-US" dirty="0"/>
                  <a:t>, create an ingoing path of length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oMath>
                </a14:m>
                <a:r>
                  <a:rPr lang="en-US" dirty="0"/>
                  <a:t> and an outgoing path of length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r="-1275"/>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735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0"/>
          </p:cNvCxnSpPr>
          <p:nvPr/>
        </p:nvCxnSpPr>
        <p:spPr>
          <a:xfrm flipH="1" flipV="1">
            <a:off x="3734688" y="2152650"/>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142834" y="2133940"/>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593743" y="2167525"/>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4"/>
          </p:cNvCxnSpPr>
          <p:nvPr/>
        </p:nvCxnSpPr>
        <p:spPr>
          <a:xfrm flipV="1">
            <a:off x="8015107" y="4245616"/>
            <a:ext cx="0" cy="1205098"/>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p:cNvCxnSpPr>
          <p:nvPr/>
        </p:nvCxnSpPr>
        <p:spPr>
          <a:xfrm>
            <a:off x="5598866" y="5026172"/>
            <a:ext cx="1217450"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9" idx="3"/>
          </p:cNvCxnSpPr>
          <p:nvPr/>
        </p:nvCxnSpPr>
        <p:spPr>
          <a:xfrm flipV="1">
            <a:off x="3961925" y="4095870"/>
            <a:ext cx="888972" cy="61900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7"/>
          </p:cNvCxnSpPr>
          <p:nvPr/>
        </p:nvCxnSpPr>
        <p:spPr>
          <a:xfrm flipH="1">
            <a:off x="6891899" y="2925557"/>
            <a:ext cx="685058" cy="62072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943941" y="5341726"/>
            <a:ext cx="888972" cy="61900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10947" y="1543087"/>
            <a:ext cx="393056" cy="584775"/>
          </a:xfrm>
          <a:prstGeom prst="rect">
            <a:avLst/>
          </a:prstGeom>
          <a:noFill/>
          <a:ln>
            <a:solidFill>
              <a:schemeClr val="bg1"/>
            </a:solidFill>
          </a:ln>
        </p:spPr>
        <p:txBody>
          <a:bodyPr wrap="none" rtlCol="0">
            <a:spAutoFit/>
          </a:bodyPr>
          <a:lstStyle/>
          <a:p>
            <a:r>
              <a:rPr lang="en-US" sz="3200" dirty="0">
                <a:solidFill>
                  <a:srgbClr val="FF0000"/>
                </a:solidFill>
              </a:rPr>
              <a:t>4</a:t>
            </a:r>
          </a:p>
        </p:txBody>
      </p:sp>
      <p:sp>
        <p:nvSpPr>
          <p:cNvPr id="36" name="TextBox 35"/>
          <p:cNvSpPr txBox="1"/>
          <p:nvPr/>
        </p:nvSpPr>
        <p:spPr>
          <a:xfrm>
            <a:off x="4946306" y="1543087"/>
            <a:ext cx="330544" cy="584775"/>
          </a:xfrm>
          <a:prstGeom prst="rect">
            <a:avLst/>
          </a:prstGeom>
          <a:noFill/>
          <a:ln>
            <a:solidFill>
              <a:schemeClr val="bg1"/>
            </a:solidFill>
          </a:ln>
        </p:spPr>
        <p:txBody>
          <a:bodyPr wrap="square" rtlCol="0">
            <a:spAutoFit/>
          </a:bodyPr>
          <a:lstStyle/>
          <a:p>
            <a:r>
              <a:rPr lang="en-US" sz="3200" dirty="0">
                <a:solidFill>
                  <a:srgbClr val="FF0000"/>
                </a:solidFill>
              </a:rPr>
              <a:t>3</a:t>
            </a:r>
          </a:p>
        </p:txBody>
      </p:sp>
      <p:sp>
        <p:nvSpPr>
          <p:cNvPr id="37" name="TextBox 36"/>
          <p:cNvSpPr txBox="1"/>
          <p:nvPr/>
        </p:nvSpPr>
        <p:spPr>
          <a:xfrm>
            <a:off x="6380222" y="1543087"/>
            <a:ext cx="393056" cy="584775"/>
          </a:xfrm>
          <a:prstGeom prst="rect">
            <a:avLst/>
          </a:prstGeom>
          <a:noFill/>
          <a:ln>
            <a:solidFill>
              <a:schemeClr val="bg1"/>
            </a:solidFill>
          </a:ln>
        </p:spPr>
        <p:txBody>
          <a:bodyPr wrap="none" rtlCol="0">
            <a:spAutoFit/>
          </a:bodyPr>
          <a:lstStyle/>
          <a:p>
            <a:r>
              <a:rPr lang="en-US" sz="3200" dirty="0">
                <a:solidFill>
                  <a:srgbClr val="FF0000"/>
                </a:solidFill>
              </a:rPr>
              <a:t>1</a:t>
            </a:r>
          </a:p>
        </p:txBody>
      </p:sp>
      <p:sp>
        <p:nvSpPr>
          <p:cNvPr id="38" name="TextBox 37"/>
          <p:cNvSpPr txBox="1"/>
          <p:nvPr/>
        </p:nvSpPr>
        <p:spPr>
          <a:xfrm>
            <a:off x="6892490" y="4756951"/>
            <a:ext cx="393056" cy="584775"/>
          </a:xfrm>
          <a:prstGeom prst="rect">
            <a:avLst/>
          </a:prstGeom>
          <a:noFill/>
          <a:ln>
            <a:solidFill>
              <a:schemeClr val="bg1"/>
            </a:solidFill>
          </a:ln>
        </p:spPr>
        <p:txBody>
          <a:bodyPr wrap="none" rtlCol="0">
            <a:spAutoFit/>
          </a:bodyPr>
          <a:lstStyle/>
          <a:p>
            <a:r>
              <a:rPr lang="en-US" sz="3200" dirty="0">
                <a:solidFill>
                  <a:srgbClr val="FF0000"/>
                </a:solidFill>
              </a:rPr>
              <a:t>2</a:t>
            </a:r>
          </a:p>
        </p:txBody>
      </p:sp>
      <p:sp>
        <p:nvSpPr>
          <p:cNvPr id="40" name="TextBox 39"/>
          <p:cNvSpPr txBox="1"/>
          <p:nvPr/>
        </p:nvSpPr>
        <p:spPr>
          <a:xfrm>
            <a:off x="7818579" y="5474527"/>
            <a:ext cx="393056" cy="584775"/>
          </a:xfrm>
          <a:prstGeom prst="rect">
            <a:avLst/>
          </a:prstGeom>
          <a:noFill/>
          <a:ln>
            <a:solidFill>
              <a:schemeClr val="bg1"/>
            </a:solidFill>
          </a:ln>
        </p:spPr>
        <p:txBody>
          <a:bodyPr wrap="none" rtlCol="0">
            <a:spAutoFit/>
          </a:bodyPr>
          <a:lstStyle/>
          <a:p>
            <a:r>
              <a:rPr lang="en-US" sz="3200" dirty="0">
                <a:solidFill>
                  <a:srgbClr val="FF0000"/>
                </a:solidFill>
              </a:rPr>
              <a:t>4</a:t>
            </a:r>
          </a:p>
        </p:txBody>
      </p:sp>
      <p:sp>
        <p:nvSpPr>
          <p:cNvPr id="42" name="TextBox 41"/>
          <p:cNvSpPr txBox="1"/>
          <p:nvPr/>
        </p:nvSpPr>
        <p:spPr>
          <a:xfrm>
            <a:off x="7576957" y="2544537"/>
            <a:ext cx="393056" cy="584775"/>
          </a:xfrm>
          <a:prstGeom prst="rect">
            <a:avLst/>
          </a:prstGeom>
          <a:noFill/>
          <a:ln>
            <a:solidFill>
              <a:schemeClr val="bg1"/>
            </a:solidFill>
          </a:ln>
        </p:spPr>
        <p:txBody>
          <a:bodyPr wrap="none" rtlCol="0">
            <a:spAutoFit/>
          </a:bodyPr>
          <a:lstStyle/>
          <a:p>
            <a:r>
              <a:rPr lang="en-US" sz="3200" dirty="0">
                <a:solidFill>
                  <a:srgbClr val="FF0000"/>
                </a:solidFill>
              </a:rPr>
              <a:t>3</a:t>
            </a:r>
          </a:p>
        </p:txBody>
      </p:sp>
      <p:sp>
        <p:nvSpPr>
          <p:cNvPr id="43" name="TextBox 42"/>
          <p:cNvSpPr txBox="1"/>
          <p:nvPr/>
        </p:nvSpPr>
        <p:spPr>
          <a:xfrm>
            <a:off x="3502013" y="5838862"/>
            <a:ext cx="393056" cy="584775"/>
          </a:xfrm>
          <a:prstGeom prst="rect">
            <a:avLst/>
          </a:prstGeom>
          <a:noFill/>
          <a:ln>
            <a:solidFill>
              <a:schemeClr val="bg1"/>
            </a:solidFill>
          </a:ln>
        </p:spPr>
        <p:txBody>
          <a:bodyPr wrap="none" rtlCol="0">
            <a:spAutoFit/>
          </a:bodyPr>
          <a:lstStyle/>
          <a:p>
            <a:r>
              <a:rPr lang="en-US" sz="3200" dirty="0">
                <a:solidFill>
                  <a:srgbClr val="FF0000"/>
                </a:solidFill>
              </a:rPr>
              <a:t>2</a:t>
            </a:r>
          </a:p>
        </p:txBody>
      </p:sp>
      <p:sp>
        <p:nvSpPr>
          <p:cNvPr id="44" name="TextBox 43"/>
          <p:cNvSpPr txBox="1"/>
          <p:nvPr/>
        </p:nvSpPr>
        <p:spPr>
          <a:xfrm>
            <a:off x="3480061" y="4601629"/>
            <a:ext cx="393056" cy="584775"/>
          </a:xfrm>
          <a:prstGeom prst="rect">
            <a:avLst/>
          </a:prstGeom>
          <a:noFill/>
          <a:ln>
            <a:solidFill>
              <a:schemeClr val="bg1"/>
            </a:solidFill>
          </a:ln>
        </p:spPr>
        <p:txBody>
          <a:bodyPr wrap="none" rtlCol="0">
            <a:spAutoFit/>
          </a:bodyPr>
          <a:lstStyle/>
          <a:p>
            <a:r>
              <a:rPr lang="en-US" sz="3200" dirty="0">
                <a:solidFill>
                  <a:srgbClr val="FF0000"/>
                </a:solidFill>
              </a:rPr>
              <a:t>1</a:t>
            </a:r>
          </a:p>
        </p:txBody>
      </p:sp>
      <mc:AlternateContent xmlns:mc="http://schemas.openxmlformats.org/markup-compatibility/2006" xmlns:a14="http://schemas.microsoft.com/office/drawing/2010/main">
        <mc:Choice Requires="a14">
          <p:sp>
            <p:nvSpPr>
              <p:cNvPr id="3" name="TextBox 2"/>
              <p:cNvSpPr txBox="1"/>
              <p:nvPr/>
            </p:nvSpPr>
            <p:spPr>
              <a:xfrm>
                <a:off x="8453257" y="4635894"/>
                <a:ext cx="3262493" cy="1569660"/>
              </a:xfrm>
              <a:prstGeom prst="rect">
                <a:avLst/>
              </a:prstGeom>
              <a:noFill/>
            </p:spPr>
            <p:txBody>
              <a:bodyPr wrap="square" rtlCol="0">
                <a:spAutoFit/>
              </a:bodyPr>
              <a:lstStyle/>
              <a:p>
                <a:r>
                  <a:rPr lang="en-US" sz="3200" dirty="0"/>
                  <a:t>Path of length </a:t>
                </a:r>
                <a14:m>
                  <m:oMath xmlns:m="http://schemas.openxmlformats.org/officeDocument/2006/math">
                    <m:r>
                      <a:rPr lang="en-US" sz="3200" b="0" i="1" smtClean="0">
                        <a:latin typeface="Cambria Math" panose="02040503050406030204" pitchFamily="18" charset="0"/>
                      </a:rPr>
                      <m:t>𝑛</m:t>
                    </m:r>
                  </m:oMath>
                </a14:m>
                <a:r>
                  <a:rPr lang="en-US" sz="3200" dirty="0"/>
                  <a:t> if and only if a blue edge remains!</a:t>
                </a:r>
              </a:p>
            </p:txBody>
          </p:sp>
        </mc:Choice>
        <mc:Fallback xmlns="">
          <p:sp>
            <p:nvSpPr>
              <p:cNvPr id="3" name="TextBox 2"/>
              <p:cNvSpPr txBox="1">
                <a:spLocks noRot="1" noChangeAspect="1" noMove="1" noResize="1" noEditPoints="1" noAdjustHandles="1" noChangeArrowheads="1" noChangeShapeType="1" noTextEdit="1"/>
              </p:cNvSpPr>
              <p:nvPr/>
            </p:nvSpPr>
            <p:spPr>
              <a:xfrm>
                <a:off x="8453257" y="4635894"/>
                <a:ext cx="3262493" cy="1569660"/>
              </a:xfrm>
              <a:prstGeom prst="rect">
                <a:avLst/>
              </a:prstGeom>
              <a:blipFill>
                <a:blip r:embed="rId2"/>
                <a:stretch>
                  <a:fillRect l="-4860" t="-4651" r="-3551" b="-11628"/>
                </a:stretch>
              </a:blipFill>
            </p:spPr>
            <p:txBody>
              <a:bodyPr/>
              <a:lstStyle/>
              <a:p>
                <a:r>
                  <a:rPr lang="en-US">
                    <a:noFill/>
                  </a:rPr>
                  <a:t> </a:t>
                </a:r>
              </a:p>
            </p:txBody>
          </p:sp>
        </mc:Fallback>
      </mc:AlternateContent>
    </p:spTree>
    <p:extLst>
      <p:ext uri="{BB962C8B-B14F-4D97-AF65-F5344CB8AC3E}">
        <p14:creationId xmlns:p14="http://schemas.microsoft.com/office/powerpoint/2010/main" val="5110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1087" y="614362"/>
            <a:ext cx="10029825" cy="5629275"/>
          </a:xfrm>
          <a:prstGeom prst="rect">
            <a:avLst/>
          </a:prstGeom>
        </p:spPr>
      </p:pic>
      <p:pic>
        <p:nvPicPr>
          <p:cNvPr id="6" name="Picture 5"/>
          <p:cNvPicPr>
            <a:picLocks noChangeAspect="1"/>
          </p:cNvPicPr>
          <p:nvPr/>
        </p:nvPicPr>
        <p:blipFill>
          <a:blip r:embed="rId3"/>
          <a:stretch>
            <a:fillRect/>
          </a:stretch>
        </p:blipFill>
        <p:spPr>
          <a:xfrm>
            <a:off x="8634412" y="720237"/>
            <a:ext cx="2476500" cy="1847850"/>
          </a:xfrm>
          <a:prstGeom prst="rect">
            <a:avLst/>
          </a:prstGeom>
        </p:spPr>
      </p:pic>
    </p:spTree>
    <p:extLst>
      <p:ext uri="{BB962C8B-B14F-4D97-AF65-F5344CB8AC3E}">
        <p14:creationId xmlns:p14="http://schemas.microsoft.com/office/powerpoint/2010/main" val="73155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000" y="4251872"/>
            <a:ext cx="2303297" cy="2439711"/>
          </a:xfrm>
          <a:prstGeom prst="rect">
            <a:avLst/>
          </a:prstGeom>
        </p:spPr>
      </p:pic>
      <p:sp>
        <p:nvSpPr>
          <p:cNvPr id="2" name="Title 1"/>
          <p:cNvSpPr>
            <a:spLocks noGrp="1"/>
          </p:cNvSpPr>
          <p:nvPr>
            <p:ph type="title"/>
          </p:nvPr>
        </p:nvSpPr>
        <p:spPr/>
        <p:txBody>
          <a:bodyPr/>
          <a:lstStyle/>
          <a:p>
            <a:r>
              <a:rPr lang="en-US" dirty="0">
                <a:solidFill>
                  <a:srgbClr val="C0000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000" dirty="0"/>
                  <a:t> Users tend to pick weak passwords</a:t>
                </a:r>
              </a:p>
              <a:p>
                <a:r>
                  <a:rPr lang="en-US" sz="3000" dirty="0"/>
                  <a:t> Server attacks are inevitable</a:t>
                </a:r>
              </a:p>
              <a:p>
                <a:r>
                  <a:rPr lang="en-US" sz="3000" dirty="0"/>
                  <a:t> Try to mitigate offline attacks</a:t>
                </a:r>
              </a:p>
              <a:p>
                <a:r>
                  <a:rPr lang="en-US" sz="3000" dirty="0"/>
                  <a:t> Specialized hardware (ASIC) can compute </a:t>
                </a:r>
                <a14:m>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10</m:t>
                        </m:r>
                      </m:e>
                      <m:sup>
                        <m:r>
                          <a:rPr lang="en-US" sz="3000" b="0" i="1" smtClean="0">
                            <a:latin typeface="Cambria Math" panose="02040503050406030204" pitchFamily="18" charset="0"/>
                          </a:rPr>
                          <m:t>12</m:t>
                        </m:r>
                      </m:sup>
                    </m:sSup>
                  </m:oMath>
                </a14:m>
                <a:r>
                  <a:rPr lang="en-US" sz="3000"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66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203642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 We show computing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 is NP-hard (as is computing </a:t>
                </a:r>
                <a14:m>
                  <m:oMath xmlns:m="http://schemas.openxmlformats.org/officeDocument/2006/math">
                    <m:r>
                      <a:rPr lang="en-US" b="0" i="1" smtClean="0">
                        <a:latin typeface="Cambria Math" panose="02040503050406030204" pitchFamily="18" charset="0"/>
                      </a:rPr>
                      <m:t>𝑠𝑡</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a:t>
                </a:r>
              </a:p>
              <a:p>
                <a:r>
                  <a:rPr lang="en-US" dirty="0"/>
                  <a:t> Integer Program for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 has </a:t>
                </a:r>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integrality gap.</a:t>
                </a:r>
              </a:p>
              <a:p>
                <a:pPr lvl="1"/>
                <a:r>
                  <a:rPr lang="en-US" dirty="0"/>
                  <a:t> Evidence that a problem is hard to approximate</a:t>
                </a:r>
              </a:p>
              <a:p>
                <a:r>
                  <a:rPr lang="en-US" dirty="0"/>
                  <a:t> We show that given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dirty="0"/>
                  <a:t>, it is NP-hard to determine whether a graph 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r>
                  <a:rPr lang="en-US" dirty="0"/>
                  <a:t>-reducible (even for graphs with bounded degree).</a:t>
                </a:r>
              </a:p>
              <a:p>
                <a:r>
                  <a:rPr lang="en-US" dirty="0"/>
                  <a:t> Given </a:t>
                </a:r>
                <a14:m>
                  <m:oMath xmlns:m="http://schemas.openxmlformats.org/officeDocument/2006/math">
                    <m:r>
                      <a:rPr lang="en-US" b="0" i="1" smtClean="0">
                        <a:latin typeface="Cambria Math" panose="02040503050406030204" pitchFamily="18" charset="0"/>
                      </a:rPr>
                      <m:t>𝑑</m:t>
                    </m:r>
                  </m:oMath>
                </a14:m>
                <a:r>
                  <a:rPr lang="en-US" dirty="0"/>
                  <a:t>, it is hard to:</a:t>
                </a:r>
              </a:p>
              <a:p>
                <a:pPr lvl="1"/>
                <a:r>
                  <a:rPr lang="en-US" dirty="0"/>
                  <a:t> Approximate </a:t>
                </a:r>
                <a14:m>
                  <m:oMath xmlns:m="http://schemas.openxmlformats.org/officeDocument/2006/math">
                    <m:r>
                      <a:rPr lang="en-US" b="0" i="1" smtClean="0">
                        <a:latin typeface="Cambria Math" panose="02040503050406030204" pitchFamily="18" charset="0"/>
                      </a:rPr>
                      <m:t>𝑒</m:t>
                    </m:r>
                  </m:oMath>
                </a14:m>
                <a:r>
                  <a:rPr lang="en-US" dirty="0"/>
                  <a:t> to a factor of 1.3 (minimum Vertex Cover).</a:t>
                </a:r>
              </a:p>
              <a:p>
                <a:pPr lvl="1"/>
                <a:r>
                  <a:rPr lang="en-US" dirty="0"/>
                  <a:t> Approximate </a:t>
                </a:r>
                <a14:m>
                  <m:oMath xmlns:m="http://schemas.openxmlformats.org/officeDocument/2006/math">
                    <m:r>
                      <a:rPr lang="en-US" b="0" i="1" smtClean="0">
                        <a:latin typeface="Cambria Math" panose="02040503050406030204" pitchFamily="18" charset="0"/>
                      </a:rPr>
                      <m:t>𝑒</m:t>
                    </m:r>
                  </m:oMath>
                </a14:m>
                <a:r>
                  <a:rPr lang="en-US" dirty="0"/>
                  <a:t> to a factor of 2 (Unique Games Conjecture).</a:t>
                </a:r>
              </a:p>
              <a:p>
                <a:r>
                  <a:rPr lang="en-US" dirty="0"/>
                  <a:t> An optimal cumulative cost pebbling of a graph may take more than </a:t>
                </a:r>
                <a14:m>
                  <m:oMath xmlns:m="http://schemas.openxmlformats.org/officeDocument/2006/math">
                    <m:r>
                      <a:rPr lang="en-US" b="0" i="1" smtClean="0">
                        <a:latin typeface="Cambria Math" panose="02040503050406030204" pitchFamily="18" charset="0"/>
                      </a:rPr>
                      <m:t>𝑛</m:t>
                    </m:r>
                  </m:oMath>
                </a14:m>
                <a:r>
                  <a:rPr lang="en-US" dirty="0"/>
                  <a:t> steps.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Tree>
    <p:extLst>
      <p:ext uri="{BB962C8B-B14F-4D97-AF65-F5344CB8AC3E}">
        <p14:creationId xmlns:p14="http://schemas.microsoft.com/office/powerpoint/2010/main" val="1103906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Open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68606"/>
              </a:xfrm>
            </p:spPr>
            <p:txBody>
              <a:bodyPr/>
              <a:lstStyle/>
              <a:p>
                <a:r>
                  <a:rPr lang="en-US" dirty="0"/>
                  <a:t> Does there exist an algorithm to approximate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a:t>
                </a:r>
              </a:p>
              <a:p>
                <a:r>
                  <a:rPr lang="en-US" dirty="0"/>
                  <a:t> Do there exist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oMath>
                </a14:m>
                <a:r>
                  <a:rPr lang="en-US" dirty="0"/>
                  <a:t> so that given an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 graph, we can a set </a:t>
                </a:r>
                <a14:m>
                  <m:oMath xmlns:m="http://schemas.openxmlformats.org/officeDocument/2006/math">
                    <m:r>
                      <a:rPr lang="en-US" i="1">
                        <a:latin typeface="Cambria Math" panose="02040503050406030204" pitchFamily="18" charset="0"/>
                      </a:rPr>
                      <m:t>𝑆</m:t>
                    </m:r>
                  </m:oMath>
                </a14:m>
                <a:r>
                  <a:rPr lang="en-US" dirty="0"/>
                  <a:t> of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1</m:t>
                        </m:r>
                      </m:sub>
                    </m:sSub>
                    <m:r>
                      <a:rPr lang="en-US" i="1">
                        <a:latin typeface="Cambria Math" panose="02040503050406030204" pitchFamily="18" charset="0"/>
                      </a:rPr>
                      <m:t>𝑒</m:t>
                    </m:r>
                  </m:oMath>
                </a14:m>
                <a:r>
                  <a:rPr lang="en-US" dirty="0"/>
                  <a:t> nodes such that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𝑆</m:t>
                    </m:r>
                  </m:oMath>
                </a14:m>
                <a:r>
                  <a:rPr lang="en-US" dirty="0"/>
                  <a:t> has depth at most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2</m:t>
                        </m:r>
                      </m:sub>
                    </m:sSub>
                    <m:r>
                      <a:rPr lang="en-US" i="1">
                        <a:latin typeface="Cambria Math" panose="02040503050406030204" pitchFamily="18" charset="0"/>
                      </a:rPr>
                      <m:t>𝑑</m:t>
                    </m:r>
                  </m:oMath>
                </a14:m>
                <a:r>
                  <a:rPr lang="en-US" dirty="0"/>
                  <a:t>?</a:t>
                </a:r>
              </a:p>
              <a:p>
                <a:endParaRPr lang="en-US" dirty="0"/>
              </a:p>
              <a:p>
                <a:endParaRPr lang="en-US" dirty="0"/>
              </a:p>
              <a:p>
                <a:endParaRPr lang="en-US" dirty="0"/>
              </a:p>
              <a:p>
                <a:endParaRPr lang="en-US" dirty="0"/>
              </a:p>
              <a:p>
                <a:r>
                  <a:rPr lang="en-US" dirty="0"/>
                  <a:t> Even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m:t>
                        </m:r>
                      </m:e>
                    </m:func>
                  </m:oMath>
                </a14:m>
                <a:r>
                  <a:rPr lang="en-US" dirty="0"/>
                  <a:t> approximation helps!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68606"/>
              </a:xfrm>
              <a:blipFill>
                <a:blip r:embed="rId2"/>
                <a:stretch>
                  <a:fillRect l="-1043" t="-2171"/>
                </a:stretch>
              </a:blipFill>
            </p:spPr>
            <p:txBody>
              <a:bodyPr/>
              <a:lstStyle/>
              <a:p>
                <a:r>
                  <a:rPr lang="en-US">
                    <a:noFill/>
                  </a:rPr>
                  <a:t> </a:t>
                </a:r>
              </a:p>
            </p:txBody>
          </p:sp>
        </mc:Fallback>
      </mc:AlternateContent>
      <p:sp>
        <p:nvSpPr>
          <p:cNvPr id="4" name="Oval 3"/>
          <p:cNvSpPr/>
          <p:nvPr/>
        </p:nvSpPr>
        <p:spPr>
          <a:xfrm>
            <a:off x="1355273"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p:cNvSpPr/>
          <p:nvPr/>
        </p:nvSpPr>
        <p:spPr>
          <a:xfrm>
            <a:off x="2773526"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6" name="Straight Arrow Connector 5"/>
          <p:cNvCxnSpPr>
            <a:stCxn id="4" idx="6"/>
            <a:endCxn id="5" idx="2"/>
          </p:cNvCxnSpPr>
          <p:nvPr/>
        </p:nvCxnSpPr>
        <p:spPr>
          <a:xfrm>
            <a:off x="2231573"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202665"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8" name="Straight Arrow Connector 7"/>
          <p:cNvCxnSpPr>
            <a:endCxn id="7" idx="2"/>
          </p:cNvCxnSpPr>
          <p:nvPr/>
        </p:nvCxnSpPr>
        <p:spPr>
          <a:xfrm>
            <a:off x="3660712"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631804"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endCxn id="9" idx="2"/>
          </p:cNvCxnSpPr>
          <p:nvPr/>
        </p:nvCxnSpPr>
        <p:spPr>
          <a:xfrm>
            <a:off x="5089851"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050057"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2" name="Straight Arrow Connector 11"/>
          <p:cNvCxnSpPr>
            <a:endCxn id="11" idx="2"/>
          </p:cNvCxnSpPr>
          <p:nvPr/>
        </p:nvCxnSpPr>
        <p:spPr>
          <a:xfrm>
            <a:off x="6508104"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468310"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4" name="Straight Arrow Connector 13"/>
          <p:cNvCxnSpPr>
            <a:endCxn id="13" idx="2"/>
          </p:cNvCxnSpPr>
          <p:nvPr/>
        </p:nvCxnSpPr>
        <p:spPr>
          <a:xfrm>
            <a:off x="7926357"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871013"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6" name="Straight Arrow Connector 15"/>
          <p:cNvCxnSpPr>
            <a:endCxn id="15" idx="2"/>
          </p:cNvCxnSpPr>
          <p:nvPr/>
        </p:nvCxnSpPr>
        <p:spPr>
          <a:xfrm>
            <a:off x="9329060"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4" idx="0"/>
            <a:endCxn id="7" idx="0"/>
          </p:cNvCxnSpPr>
          <p:nvPr/>
        </p:nvCxnSpPr>
        <p:spPr>
          <a:xfrm rot="5400000" flipH="1" flipV="1">
            <a:off x="3217119" y="247434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7" y="247434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2" y="331073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2" y="332978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quot;No&quot; Symbol 20"/>
          <p:cNvSpPr/>
          <p:nvPr/>
        </p:nvSpPr>
        <p:spPr>
          <a:xfrm>
            <a:off x="5761725" y="4018188"/>
            <a:ext cx="616458" cy="60879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TextBox 21"/>
              <p:cNvSpPr txBox="1"/>
              <p:nvPr/>
            </p:nvSpPr>
            <p:spPr>
              <a:xfrm>
                <a:off x="9018038" y="5011064"/>
                <a:ext cx="2799183"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(1,3)</m:t>
                    </m:r>
                  </m:oMath>
                </a14:m>
                <a:r>
                  <a:rPr lang="en-US" sz="2800" dirty="0"/>
                  <a:t> - reducible</a:t>
                </a:r>
              </a:p>
            </p:txBody>
          </p:sp>
        </mc:Choice>
        <mc:Fallback xmlns="">
          <p:sp>
            <p:nvSpPr>
              <p:cNvPr id="22" name="TextBox 21"/>
              <p:cNvSpPr txBox="1">
                <a:spLocks noRot="1" noChangeAspect="1" noMove="1" noResize="1" noEditPoints="1" noAdjustHandles="1" noChangeArrowheads="1" noChangeShapeType="1" noTextEdit="1"/>
              </p:cNvSpPr>
              <p:nvPr/>
            </p:nvSpPr>
            <p:spPr>
              <a:xfrm>
                <a:off x="9018038" y="5011064"/>
                <a:ext cx="2799183" cy="523220"/>
              </a:xfrm>
              <a:prstGeom prst="rect">
                <a:avLst/>
              </a:prstGeom>
              <a:blipFill>
                <a:blip r:embed="rId3"/>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132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3" grpId="0" animBg="1"/>
      <p:bldP spid="15" grpId="0" animBg="1"/>
      <p:bldP spid="21" grpId="0" animBg="1"/>
      <p:bldP spid="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ank you"/>
          <p:cNvPicPr>
            <a:picLocks noChangeAspect="1" noChangeArrowheads="1"/>
          </p:cNvPicPr>
          <p:nvPr/>
        </p:nvPicPr>
        <p:blipFill rotWithShape="1">
          <a:blip r:embed="rId2">
            <a:extLst>
              <a:ext uri="{28A0092B-C50C-407E-A947-70E740481C1C}">
                <a14:useLocalDpi xmlns:a14="http://schemas.microsoft.com/office/drawing/2010/main" val="0"/>
              </a:ext>
            </a:extLst>
          </a:blip>
          <a:srcRect t="1562" r="5" b="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651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4267201" y="1600200"/>
            <a:ext cx="3634887" cy="3124200"/>
          </a:xfrm>
        </p:spPr>
      </p:pic>
      <p:sp>
        <p:nvSpPr>
          <p:cNvPr id="5" name="Slide Number Placeholder 4"/>
          <p:cNvSpPr>
            <a:spLocks noGrp="1"/>
          </p:cNvSpPr>
          <p:nvPr>
            <p:ph type="sldNum" sz="quarter" idx="12"/>
          </p:nvPr>
        </p:nvSpPr>
        <p:spPr/>
        <p:txBody>
          <a:bodyPr/>
          <a:lstStyle/>
          <a:p>
            <a:fld id="{B10ECC8A-EAFA-4BFB-9B14-354EC746CD03}" type="slidenum">
              <a:rPr lang="en-US" smtClean="0"/>
              <a:pPr/>
              <a:t>113</a:t>
            </a:fld>
            <a:endParaRPr lang="en-US"/>
          </a:p>
        </p:txBody>
      </p:sp>
    </p:spTree>
    <p:extLst>
      <p:ext uri="{BB962C8B-B14F-4D97-AF65-F5344CB8AC3E}">
        <p14:creationId xmlns:p14="http://schemas.microsoft.com/office/powerpoint/2010/main" val="328329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Password Hash Function Goals</a:t>
            </a:r>
          </a:p>
        </p:txBody>
      </p:sp>
      <p:sp>
        <p:nvSpPr>
          <p:cNvPr id="3" name="Content Placeholder 2"/>
          <p:cNvSpPr>
            <a:spLocks noGrp="1"/>
          </p:cNvSpPr>
          <p:nvPr>
            <p:ph idx="1"/>
          </p:nvPr>
        </p:nvSpPr>
        <p:spPr/>
        <p:txBody>
          <a:bodyPr>
            <a:normAutofit/>
          </a:bodyPr>
          <a:lstStyle/>
          <a:p>
            <a:r>
              <a:rPr lang="en-US" sz="3000" dirty="0"/>
              <a:t> “Moderately Expensive” to compute</a:t>
            </a:r>
          </a:p>
          <a:p>
            <a:r>
              <a:rPr lang="en-US" sz="3000" dirty="0"/>
              <a:t> Expensive to compute on ASIC</a:t>
            </a:r>
          </a:p>
          <a:p>
            <a:r>
              <a:rPr lang="en-US" sz="3000" dirty="0"/>
              <a:t> Fast and cheap on PC</a:t>
            </a:r>
          </a:p>
        </p:txBody>
      </p:sp>
      <p:pic>
        <p:nvPicPr>
          <p:cNvPr id="6" name="Picture 5"/>
          <p:cNvPicPr>
            <a:picLocks noChangeAspect="1"/>
          </p:cNvPicPr>
          <p:nvPr/>
        </p:nvPicPr>
        <p:blipFill>
          <a:blip r:embed="rId2"/>
          <a:stretch>
            <a:fillRect/>
          </a:stretch>
        </p:blipFill>
        <p:spPr>
          <a:xfrm>
            <a:off x="7980125" y="496383"/>
            <a:ext cx="2509838" cy="2658484"/>
          </a:xfrm>
          <a:prstGeom prst="rect">
            <a:avLst/>
          </a:prstGeom>
        </p:spPr>
      </p:pic>
      <p:pic>
        <p:nvPicPr>
          <p:cNvPr id="7" name="Picture 6"/>
          <p:cNvPicPr>
            <a:picLocks noChangeAspect="1"/>
          </p:cNvPicPr>
          <p:nvPr/>
        </p:nvPicPr>
        <p:blipFill>
          <a:blip r:embed="rId3"/>
          <a:stretch>
            <a:fillRect/>
          </a:stretch>
        </p:blipFill>
        <p:spPr>
          <a:xfrm>
            <a:off x="7920594" y="3286125"/>
            <a:ext cx="2628900" cy="1743075"/>
          </a:xfrm>
          <a:prstGeom prst="rect">
            <a:avLst/>
          </a:prstGeom>
        </p:spPr>
      </p:pic>
      <p:pic>
        <p:nvPicPr>
          <p:cNvPr id="9" name="Picture 8"/>
          <p:cNvPicPr>
            <a:picLocks noChangeAspect="1"/>
          </p:cNvPicPr>
          <p:nvPr/>
        </p:nvPicPr>
        <p:blipFill>
          <a:blip r:embed="rId4"/>
          <a:stretch>
            <a:fillRect/>
          </a:stretch>
        </p:blipFill>
        <p:spPr>
          <a:xfrm>
            <a:off x="2972181" y="3801808"/>
            <a:ext cx="2114550" cy="2162175"/>
          </a:xfrm>
          <a:prstGeom prst="rect">
            <a:avLst/>
          </a:prstGeom>
        </p:spPr>
      </p:pic>
    </p:spTree>
    <p:extLst>
      <p:ext uri="{BB962C8B-B14F-4D97-AF65-F5344CB8AC3E}">
        <p14:creationId xmlns:p14="http://schemas.microsoft.com/office/powerpoint/2010/main" val="25348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Key Stretching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5289957"/>
            <a:ext cx="3041783" cy="721624"/>
          </a:xfrm>
        </p:spPr>
      </p:pic>
      <p:pic>
        <p:nvPicPr>
          <p:cNvPr id="4" name="Picture 3" descr="https://xifin.files.wordpress.com/2012/03/scry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362" y="5148541"/>
            <a:ext cx="4278238" cy="11899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5000" y="4572000"/>
            <a:ext cx="2582758" cy="523220"/>
          </a:xfrm>
          <a:prstGeom prst="rect">
            <a:avLst/>
          </a:prstGeom>
          <a:noFill/>
        </p:spPr>
        <p:txBody>
          <a:bodyPr wrap="none" rtlCol="0">
            <a:spAutoFit/>
          </a:bodyPr>
          <a:lstStyle/>
          <a:p>
            <a:r>
              <a:rPr lang="en-US" sz="2800" b="1" dirty="0"/>
              <a:t>Hash Iteration</a:t>
            </a:r>
          </a:p>
        </p:txBody>
      </p:sp>
      <p:sp>
        <p:nvSpPr>
          <p:cNvPr id="7" name="TextBox 6"/>
          <p:cNvSpPr txBox="1"/>
          <p:nvPr/>
        </p:nvSpPr>
        <p:spPr>
          <a:xfrm>
            <a:off x="7296082" y="4625321"/>
            <a:ext cx="4299575" cy="523220"/>
          </a:xfrm>
          <a:prstGeom prst="rect">
            <a:avLst/>
          </a:prstGeom>
          <a:noFill/>
        </p:spPr>
        <p:txBody>
          <a:bodyPr wrap="none" rtlCol="0">
            <a:spAutoFit/>
          </a:bodyPr>
          <a:lstStyle/>
          <a:p>
            <a:r>
              <a:rPr lang="en-US" sz="2800" b="1" dirty="0"/>
              <a:t>Memory Hard Functions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446784" y="1855634"/>
              <a:ext cx="8776208" cy="2460333"/>
            </p:xfrm>
            <a:graphic>
              <a:graphicData uri="http://schemas.openxmlformats.org/drawingml/2006/table">
                <a:tbl>
                  <a:tblPr firstRow="1" bandRow="1">
                    <a:tableStyleId>{5C22544A-7EE6-4342-B048-85BDC9FD1C3A}</a:tableStyleId>
                  </a:tblPr>
                  <a:tblGrid>
                    <a:gridCol w="4388104">
                      <a:extLst>
                        <a:ext uri="{9D8B030D-6E8A-4147-A177-3AD203B41FA5}">
                          <a16:colId xmlns:a16="http://schemas.microsoft.com/office/drawing/2014/main" val="20000"/>
                        </a:ext>
                      </a:extLst>
                    </a:gridCol>
                    <a:gridCol w="4388104">
                      <a:extLst>
                        <a:ext uri="{9D8B030D-6E8A-4147-A177-3AD203B41FA5}">
                          <a16:colId xmlns:a16="http://schemas.microsoft.com/office/drawing/2014/main" val="20001"/>
                        </a:ext>
                      </a:extLst>
                    </a:gridCol>
                  </a:tblGrid>
                  <a:tr h="820111">
                    <a:tc>
                      <a:txBody>
                        <a:bodyPr/>
                        <a:lstStyle/>
                        <a:p>
                          <a:r>
                            <a:rPr lang="en-US" sz="3600" dirty="0"/>
                            <a:t>Hash</a:t>
                          </a:r>
                          <a:r>
                            <a:rPr lang="en-US" sz="3600" baseline="0" dirty="0"/>
                            <a:t> Function</a:t>
                          </a:r>
                          <a:endParaRPr lang="en-US" sz="3600" dirty="0"/>
                        </a:p>
                      </a:txBody>
                      <a:tcPr/>
                    </a:tc>
                    <a:tc>
                      <a:txBody>
                        <a:bodyPr/>
                        <a:lstStyle/>
                        <a:p>
                          <a:r>
                            <a:rPr lang="en-US" sz="3600" dirty="0"/>
                            <a:t>Cost: C</a:t>
                          </a:r>
                        </a:p>
                      </a:txBody>
                      <a:tcPr/>
                    </a:tc>
                    <a:extLst>
                      <a:ext uri="{0D108BD9-81ED-4DB2-BD59-A6C34878D82A}">
                        <a16:rowId xmlns:a16="http://schemas.microsoft.com/office/drawing/2014/main" val="10000"/>
                      </a:ext>
                    </a:extLst>
                  </a:tr>
                  <a:tr h="820111">
                    <a:tc>
                      <a:txBody>
                        <a:bodyPr/>
                        <a:lstStyle/>
                        <a:p>
                          <a:r>
                            <a:rPr lang="en-US" sz="3600" dirty="0"/>
                            <a:t>H</a:t>
                          </a:r>
                        </a:p>
                      </a:txBody>
                      <a:tcPr/>
                    </a:tc>
                    <a:tc>
                      <a:txBody>
                        <a:bodyPr/>
                        <a:lstStyle/>
                        <a:p>
                          <a:endParaRPr lang="en-US" sz="3600"/>
                        </a:p>
                      </a:txBody>
                      <a:tcPr/>
                    </a:tc>
                    <a:extLst>
                      <a:ext uri="{0D108BD9-81ED-4DB2-BD59-A6C34878D82A}">
                        <a16:rowId xmlns:a16="http://schemas.microsoft.com/office/drawing/2014/main" val="10001"/>
                      </a:ext>
                    </a:extLst>
                  </a:tr>
                  <a:tr h="820111">
                    <a:tc>
                      <a:txBody>
                        <a:bodyPr/>
                        <a:lstStyle/>
                        <a:p>
                          <a14:m>
                            <m:oMath xmlns:m="http://schemas.openxmlformats.org/officeDocument/2006/math">
                              <m:sSup>
                                <m:sSupPr>
                                  <m:ctrlPr>
                                    <a:rPr lang="en-US" sz="3600" i="1" dirty="0" smtClean="0">
                                      <a:latin typeface="Cambria Math" panose="02040503050406030204" pitchFamily="18" charset="0"/>
                                    </a:rPr>
                                  </m:ctrlPr>
                                </m:sSupPr>
                                <m:e>
                                  <m:r>
                                    <m:rPr>
                                      <m:sty m:val="p"/>
                                    </m:rPr>
                                    <a:rPr lang="en-US" sz="3600" b="0" i="0" dirty="0" smtClean="0">
                                      <a:latin typeface="Cambria Math" panose="02040503050406030204" pitchFamily="18" charset="0"/>
                                    </a:rPr>
                                    <m:t>H</m:t>
                                  </m:r>
                                </m:e>
                                <m:sup>
                                  <m:r>
                                    <a:rPr lang="en-US" sz="3600" b="1" i="0" smtClean="0">
                                      <a:latin typeface="Cambria Math"/>
                                      <a:ea typeface="Cambria Math"/>
                                    </a:rPr>
                                    <m:t>𝛕</m:t>
                                  </m:r>
                                </m:sup>
                              </m:sSup>
                            </m:oMath>
                          </a14:m>
                          <a:r>
                            <a:rPr lang="en-US" sz="3600" i="0" baseline="30000" dirty="0"/>
                            <a:t> </a:t>
                          </a:r>
                        </a:p>
                      </a:txBody>
                      <a:tcPr/>
                    </a:tc>
                    <a:tc>
                      <a:txBody>
                        <a:bodyPr/>
                        <a:lstStyle/>
                        <a:p>
                          <a:r>
                            <a:rPr lang="en-US" sz="3600" dirty="0"/>
                            <a:t>                    …</a:t>
                          </a:r>
                        </a:p>
                      </a:txBody>
                      <a:tcPr/>
                    </a:tc>
                    <a:extLst>
                      <a:ext uri="{0D108BD9-81ED-4DB2-BD59-A6C34878D82A}">
                        <a16:rowId xmlns:a16="http://schemas.microsoft.com/office/drawing/2014/main"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612474848"/>
                  </p:ext>
                </p:extLst>
              </p:nvPr>
            </p:nvGraphicFramePr>
            <p:xfrm>
              <a:off x="1446784" y="1855634"/>
              <a:ext cx="8776208" cy="2460333"/>
            </p:xfrm>
            <a:graphic>
              <a:graphicData uri="http://schemas.openxmlformats.org/drawingml/2006/table">
                <a:tbl>
                  <a:tblPr firstRow="1" bandRow="1">
                    <a:tableStyleId>{5C22544A-7EE6-4342-B048-85BDC9FD1C3A}</a:tableStyleId>
                  </a:tblPr>
                  <a:tblGrid>
                    <a:gridCol w="4388104">
                      <a:extLst>
                        <a:ext uri="{9D8B030D-6E8A-4147-A177-3AD203B41FA5}">
                          <a16:colId xmlns:a16="http://schemas.microsoft.com/office/drawing/2014/main" val="20000"/>
                        </a:ext>
                      </a:extLst>
                    </a:gridCol>
                    <a:gridCol w="4388104">
                      <a:extLst>
                        <a:ext uri="{9D8B030D-6E8A-4147-A177-3AD203B41FA5}">
                          <a16:colId xmlns:a16="http://schemas.microsoft.com/office/drawing/2014/main" val="20001"/>
                        </a:ext>
                      </a:extLst>
                    </a:gridCol>
                  </a:tblGrid>
                  <a:tr h="820111">
                    <a:tc>
                      <a:txBody>
                        <a:bodyPr/>
                        <a:lstStyle/>
                        <a:p>
                          <a:r>
                            <a:rPr lang="en-US" sz="3600" dirty="0" smtClean="0"/>
                            <a:t>Hash</a:t>
                          </a:r>
                          <a:r>
                            <a:rPr lang="en-US" sz="3600" baseline="0" dirty="0" smtClean="0"/>
                            <a:t> Function</a:t>
                          </a:r>
                          <a:endParaRPr lang="en-US" sz="3600" dirty="0"/>
                        </a:p>
                      </a:txBody>
                      <a:tcPr/>
                    </a:tc>
                    <a:tc>
                      <a:txBody>
                        <a:bodyPr/>
                        <a:lstStyle/>
                        <a:p>
                          <a:r>
                            <a:rPr lang="en-US" sz="3600" dirty="0" smtClean="0"/>
                            <a:t>Cost: C</a:t>
                          </a:r>
                          <a:endParaRPr lang="en-US" sz="3600" dirty="0"/>
                        </a:p>
                      </a:txBody>
                      <a:tcPr/>
                    </a:tc>
                    <a:extLst>
                      <a:ext uri="{0D108BD9-81ED-4DB2-BD59-A6C34878D82A}">
                        <a16:rowId xmlns:a16="http://schemas.microsoft.com/office/drawing/2014/main" val="10000"/>
                      </a:ext>
                    </a:extLst>
                  </a:tr>
                  <a:tr h="820111">
                    <a:tc>
                      <a:txBody>
                        <a:bodyPr/>
                        <a:lstStyle/>
                        <a:p>
                          <a:r>
                            <a:rPr lang="en-US" sz="3600" dirty="0" smtClean="0"/>
                            <a:t>H</a:t>
                          </a:r>
                          <a:endParaRPr lang="en-US" sz="3600" dirty="0"/>
                        </a:p>
                      </a:txBody>
                      <a:tcPr/>
                    </a:tc>
                    <a:tc>
                      <a:txBody>
                        <a:bodyPr/>
                        <a:lstStyle/>
                        <a:p>
                          <a:endParaRPr lang="en-US" sz="3600"/>
                        </a:p>
                      </a:txBody>
                      <a:tcPr/>
                    </a:tc>
                    <a:extLst>
                      <a:ext uri="{0D108BD9-81ED-4DB2-BD59-A6C34878D82A}">
                        <a16:rowId xmlns:a16="http://schemas.microsoft.com/office/drawing/2014/main" val="10001"/>
                      </a:ext>
                    </a:extLst>
                  </a:tr>
                  <a:tr h="820111">
                    <a:tc>
                      <a:txBody>
                        <a:bodyPr/>
                        <a:lstStyle/>
                        <a:p>
                          <a:endParaRPr lang="en-US"/>
                        </a:p>
                      </a:txBody>
                      <a:tcPr>
                        <a:blipFill>
                          <a:blip r:embed="rId4"/>
                          <a:stretch>
                            <a:fillRect l="-139" t="-210370" r="-100694" b="-5926"/>
                          </a:stretch>
                        </a:blipFill>
                      </a:tcPr>
                    </a:tc>
                    <a:tc>
                      <a:txBody>
                        <a:bodyPr/>
                        <a:lstStyle/>
                        <a:p>
                          <a:r>
                            <a:rPr lang="en-US" sz="3600" dirty="0" smtClean="0"/>
                            <a:t>                    …</a:t>
                          </a:r>
                          <a:endParaRPr lang="en-US" sz="3600" dirty="0"/>
                        </a:p>
                      </a:txBody>
                      <a:tcPr/>
                    </a:tc>
                    <a:extLst>
                      <a:ext uri="{0D108BD9-81ED-4DB2-BD59-A6C34878D82A}">
                        <a16:rowId xmlns:a16="http://schemas.microsoft.com/office/drawing/2014/main" val="10002"/>
                      </a:ext>
                    </a:extLst>
                  </a:tr>
                </a:tbl>
              </a:graphicData>
            </a:graphic>
          </p:graphicFrame>
        </mc:Fallback>
      </mc:AlternateContent>
      <p:pic>
        <p:nvPicPr>
          <p:cNvPr id="9"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720" y="2779522"/>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705433"/>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8463" y="3695104"/>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8558" y="3695104"/>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1132" y="3678752"/>
            <a:ext cx="459286" cy="468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53868" y="5254397"/>
            <a:ext cx="2492990" cy="707886"/>
          </a:xfrm>
          <a:prstGeom prst="rect">
            <a:avLst/>
          </a:prstGeom>
          <a:noFill/>
        </p:spPr>
        <p:txBody>
          <a:bodyPr wrap="none" rtlCol="0">
            <a:spAutoFit/>
          </a:bodyPr>
          <a:lstStyle/>
          <a:p>
            <a:r>
              <a:rPr lang="en-US" sz="4000" dirty="0">
                <a:latin typeface="Arial Black" pitchFamily="34" charset="0"/>
              </a:rPr>
              <a:t>PBKDF2</a:t>
            </a:r>
          </a:p>
        </p:txBody>
      </p:sp>
    </p:spTree>
    <p:extLst>
      <p:ext uri="{BB962C8B-B14F-4D97-AF65-F5344CB8AC3E}">
        <p14:creationId xmlns:p14="http://schemas.microsoft.com/office/powerpoint/2010/main" val="3597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solidFill>
                  <a:srgbClr val="C00000"/>
                </a:solidFill>
              </a:rPr>
              <a:t>Strong Claims (Post Breaches)</a:t>
            </a:r>
            <a:endParaRPr dirty="0">
              <a:solidFill>
                <a:srgbClr val="C00000"/>
              </a:solidFill>
            </a:endParaRPr>
          </a:p>
        </p:txBody>
      </p:sp>
      <p:sp>
        <p:nvSpPr>
          <p:cNvPr id="228" name="Shape 228"/>
          <p:cNvSpPr txBox="1">
            <a:spLocks noGrp="1"/>
          </p:cNvSpPr>
          <p:nvPr>
            <p:ph type="body" idx="1"/>
          </p:nvPr>
        </p:nvSpPr>
        <p:spPr>
          <a:xfrm>
            <a:off x="460375" y="1524000"/>
            <a:ext cx="11277600" cy="4351200"/>
          </a:xfrm>
          <a:prstGeom prst="rect">
            <a:avLst/>
          </a:prstGeom>
        </p:spPr>
        <p:txBody>
          <a:bodyPr spcFirstLastPara="1" wrap="square" lIns="91425" tIns="91425" rIns="91425" bIns="91425" anchor="t" anchorCtr="0">
            <a:noAutofit/>
          </a:bodyPr>
          <a:lstStyle/>
          <a:p>
            <a:pPr marL="50800" lvl="0" indent="0">
              <a:buNone/>
            </a:pPr>
            <a:r>
              <a:rPr lang="en-US" dirty="0"/>
              <a:t>“Cracking our algorithms </a:t>
            </a:r>
            <a:r>
              <a:rPr lang="en-US" b="1" dirty="0"/>
              <a:t>[PBKDF2-SHA256] </a:t>
            </a:r>
            <a:r>
              <a:rPr lang="en-US" dirty="0"/>
              <a:t>is extremely difficult, even for the strongest of computers.” – </a:t>
            </a:r>
            <a:r>
              <a:rPr lang="en-US" dirty="0" err="1"/>
              <a:t>LastPass</a:t>
            </a:r>
            <a:r>
              <a:rPr lang="en-US" dirty="0"/>
              <a:t> Blog</a:t>
            </a:r>
          </a:p>
          <a:p>
            <a:pPr lvl="0"/>
            <a:endParaRPr lang="en-US" dirty="0"/>
          </a:p>
          <a:p>
            <a:pPr marL="50800" lvl="0" indent="0">
              <a:buNone/>
            </a:pPr>
            <a:r>
              <a:rPr lang="en-US" dirty="0"/>
              <a:t>“The </a:t>
            </a:r>
            <a:r>
              <a:rPr lang="en-US" b="1" dirty="0" err="1"/>
              <a:t>bcrypt</a:t>
            </a:r>
            <a:r>
              <a:rPr lang="en-US" dirty="0"/>
              <a:t> hashing algorithm protecting it is very resilient to cracking and frankly, </a:t>
            </a:r>
            <a:r>
              <a:rPr lang="en-US" b="1" dirty="0"/>
              <a:t>all but the worst possible password choices are going to remain secure</a:t>
            </a:r>
            <a:r>
              <a:rPr lang="en-US" dirty="0"/>
              <a:t> even with the breach now out in the public…” </a:t>
            </a:r>
          </a:p>
          <a:p>
            <a:pPr marL="50800" lvl="0" indent="0">
              <a:buNone/>
            </a:pPr>
            <a:endParaRPr lang="en-US" dirty="0"/>
          </a:p>
          <a:p>
            <a:pPr marL="50800" indent="0" algn="ctr">
              <a:buNone/>
            </a:pPr>
            <a:r>
              <a:rPr lang="en-US" sz="3600" dirty="0"/>
              <a:t>Can we predict how many users passwords a rational attacker will crack after a breach?</a:t>
            </a:r>
          </a:p>
          <a:p>
            <a:pPr marL="50800" lvl="0" indent="0">
              <a:buNone/>
            </a:pPr>
            <a:r>
              <a:rPr lang="en-US" b="1" dirty="0"/>
              <a:t> </a:t>
            </a:r>
          </a:p>
          <a:p>
            <a:pPr marL="50800" indent="0">
              <a:buNone/>
            </a:pPr>
            <a:endParaRPr lang="en-US" dirty="0"/>
          </a:p>
          <a:p>
            <a:pPr marL="50800" lvl="0" indent="0">
              <a:buNone/>
            </a:pPr>
            <a:endParaRPr lang="en-US" dirty="0"/>
          </a:p>
        </p:txBody>
      </p:sp>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b="0" dirty="0">
                  <a:solidFill>
                    <a:srgbClr val="00B050"/>
                  </a:solidFill>
                </a:endParaRPr>
              </a:p>
              <a:p>
                <a:endParaRPr lang="en-US" dirty="0"/>
              </a:p>
              <a:p>
                <a:pPr marL="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a:blip r:embed="rId3"/>
                <a:stretch>
                  <a:fillRect l="-1231" t="-238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rot="16200000">
            <a:off x="3409951" y="2433314"/>
            <a:ext cx="342899" cy="320040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1446520" y="4305848"/>
                <a:ext cx="4134465" cy="2031325"/>
              </a:xfrm>
              <a:prstGeom prst="rect">
                <a:avLst/>
              </a:prstGeom>
              <a:noFill/>
            </p:spPr>
            <p:txBody>
              <a:bodyPr wrap="none" rtlCol="0">
                <a:spAutoFit/>
              </a:bodyPr>
              <a:lstStyle/>
              <a:p>
                <a:r>
                  <a:rPr lang="en-US" sz="1800" dirty="0">
                    <a:solidFill>
                      <a:srgbClr val="FF0000"/>
                    </a:solidFill>
                  </a:rPr>
                  <a:t>Dependent on key stretching algorithm</a:t>
                </a:r>
              </a:p>
              <a:p>
                <a:r>
                  <a:rPr lang="en-US" sz="1800" dirty="0">
                    <a:solidFill>
                      <a:srgbClr val="FF0000"/>
                    </a:solidFill>
                  </a:rPr>
                  <a:t>e.g., how many hash iterations (</a:t>
                </a:r>
                <a14:m>
                  <m:oMath xmlns:m="http://schemas.openxmlformats.org/officeDocument/2006/math">
                    <m:r>
                      <m:rPr>
                        <m:sty m:val="p"/>
                      </m:rPr>
                      <a:rPr lang="el-GR" sz="1800" i="1">
                        <a:solidFill>
                          <a:srgbClr val="FF0000"/>
                        </a:solidFill>
                        <a:latin typeface="Cambria Math"/>
                        <a:ea typeface="Cambria Math"/>
                      </a:rPr>
                      <m:t>τ</m:t>
                    </m:r>
                  </m:oMath>
                </a14:m>
                <a:r>
                  <a:rPr lang="en-US" sz="1800" dirty="0">
                    <a:solidFill>
                      <a:srgbClr val="FF0000"/>
                    </a:solidFill>
                  </a:rPr>
                  <a:t>)?</a:t>
                </a:r>
              </a:p>
              <a:p>
                <a:endParaRPr lang="en-US" sz="1800" dirty="0">
                  <a:solidFill>
                    <a:srgbClr val="FF0000"/>
                  </a:solidFill>
                </a:endParaRPr>
              </a:p>
              <a:p>
                <a:pPr lvl="0"/>
                <a:r>
                  <a:rPr lang="en-US" sz="1800" b="1" dirty="0">
                    <a:solidFill>
                      <a:srgbClr val="FF0000"/>
                    </a:solidFill>
                  </a:rPr>
                  <a:t>Cost PBKDF2: </a:t>
                </a:r>
                <a14:m>
                  <m:oMath xmlns:m="http://schemas.openxmlformats.org/officeDocument/2006/math">
                    <m:r>
                      <m:rPr>
                        <m:sty m:val="p"/>
                      </m:rPr>
                      <a:rPr lang="el-GR" sz="1800" b="0" i="1" smtClean="0">
                        <a:solidFill>
                          <a:srgbClr val="FF0000"/>
                        </a:solidFill>
                        <a:latin typeface="Cambria Math"/>
                        <a:ea typeface="Cambria Math"/>
                      </a:rPr>
                      <m:t>τ</m:t>
                    </m:r>
                    <m:r>
                      <a:rPr lang="en-US" sz="1800" b="0" i="0" smtClean="0">
                        <a:solidFill>
                          <a:srgbClr val="FF0000"/>
                        </a:solidFill>
                        <a:latin typeface="Cambria Math"/>
                        <a:ea typeface="Cambria Math"/>
                      </a:rPr>
                      <m:t>×</m:t>
                    </m:r>
                    <m:r>
                      <m:rPr>
                        <m:sty m:val="p"/>
                      </m:rPr>
                      <a:rPr lang="en-US" sz="1800" b="0" i="0" smtClean="0">
                        <a:solidFill>
                          <a:srgbClr val="FF0000"/>
                        </a:solidFill>
                        <a:latin typeface="Cambria Math"/>
                        <a:ea typeface="Cambria Math"/>
                      </a:rPr>
                      <m:t>Cost</m:t>
                    </m:r>
                    <m:r>
                      <a:rPr lang="en-US" sz="1800" b="0" i="0" smtClean="0">
                        <a:solidFill>
                          <a:srgbClr val="FF0000"/>
                        </a:solidFill>
                        <a:latin typeface="Cambria Math"/>
                        <a:ea typeface="Cambria Math"/>
                      </a:rPr>
                      <m:t>(</m:t>
                    </m:r>
                    <m:r>
                      <m:rPr>
                        <m:sty m:val="p"/>
                      </m:rPr>
                      <a:rPr lang="en-US" sz="1800" b="0" i="0" smtClean="0">
                        <a:solidFill>
                          <a:srgbClr val="FF0000"/>
                        </a:solidFill>
                        <a:latin typeface="Cambria Math"/>
                        <a:ea typeface="Cambria Math"/>
                      </a:rPr>
                      <m:t>SHA</m:t>
                    </m:r>
                    <m:r>
                      <a:rPr lang="en-US" sz="1800" b="0" i="0" smtClean="0">
                        <a:solidFill>
                          <a:srgbClr val="FF0000"/>
                        </a:solidFill>
                        <a:latin typeface="Cambria Math"/>
                        <a:ea typeface="Cambria Math"/>
                      </a:rPr>
                      <m:t>256)</m:t>
                    </m:r>
                  </m:oMath>
                </a14:m>
                <a:r>
                  <a:rPr lang="en-US" sz="1800" dirty="0">
                    <a:solidFill>
                      <a:srgbClr val="FF0000"/>
                    </a:solidFill>
                  </a:rPr>
                  <a:t> </a:t>
                </a: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46520" y="4305848"/>
                <a:ext cx="4134465" cy="2031325"/>
              </a:xfrm>
              <a:prstGeom prst="rect">
                <a:avLst/>
              </a:prstGeom>
              <a:blipFill rotWithShape="1">
                <a:blip r:embed="rId5"/>
                <a:stretch>
                  <a:fillRect l="-1178" t="-1497" r="-736"/>
                </a:stretch>
              </a:blipFill>
            </p:spPr>
            <p:txBody>
              <a:bodyPr/>
              <a:lstStyle/>
              <a:p>
                <a:r>
                  <a:rPr lang="en-US">
                    <a:noFill/>
                  </a:rPr>
                  <a:t> </a:t>
                </a:r>
              </a:p>
            </p:txBody>
          </p:sp>
        </mc:Fallback>
      </mc:AlternateContent>
      <p:pic>
        <p:nvPicPr>
          <p:cNvPr id="13"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709" y="4235445"/>
            <a:ext cx="6135771" cy="2028034"/>
          </a:xfrm>
          <a:prstGeom prst="rect">
            <a:avLst/>
          </a:prstGeom>
          <a:noFill/>
          <a:ln>
            <a:noFill/>
          </a:ln>
        </p:spPr>
      </p:pic>
      <p:sp>
        <p:nvSpPr>
          <p:cNvPr id="14" name="Cloud Callout 13"/>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
        <p:nvSpPr>
          <p:cNvPr id="16" name="Oval 15"/>
          <p:cNvSpPr/>
          <p:nvPr/>
        </p:nvSpPr>
        <p:spPr>
          <a:xfrm>
            <a:off x="7924800" y="5069056"/>
            <a:ext cx="914400" cy="515296"/>
          </a:xfrm>
          <a:prstGeom prst="ellipse">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lt1">
                  <a:alpha val="15000"/>
                </a:schemeClr>
              </a:solidFill>
            </a:endParaRPr>
          </a:p>
        </p:txBody>
      </p:sp>
      <p:sp>
        <p:nvSpPr>
          <p:cNvPr id="18" name="object 39"/>
          <p:cNvSpPr/>
          <p:nvPr/>
        </p:nvSpPr>
        <p:spPr>
          <a:xfrm flipV="1">
            <a:off x="6033370" y="5326704"/>
            <a:ext cx="1752600" cy="1256538"/>
          </a:xfrm>
          <a:custGeom>
            <a:avLst/>
            <a:gdLst/>
            <a:ahLst/>
            <a:cxnLst/>
            <a:rect l="l" t="t" r="r" b="b"/>
            <a:pathLst>
              <a:path w="4592320" h="1898014">
                <a:moveTo>
                  <a:pt x="2295922" y="0"/>
                </a:moveTo>
                <a:lnTo>
                  <a:pt x="2226997" y="348"/>
                </a:lnTo>
                <a:lnTo>
                  <a:pt x="2158577" y="1388"/>
                </a:lnTo>
                <a:lnTo>
                  <a:pt x="2090691" y="3108"/>
                </a:lnTo>
                <a:lnTo>
                  <a:pt x="2023366" y="5500"/>
                </a:lnTo>
                <a:lnTo>
                  <a:pt x="1956631" y="8553"/>
                </a:lnTo>
                <a:lnTo>
                  <a:pt x="1890515" y="12257"/>
                </a:lnTo>
                <a:lnTo>
                  <a:pt x="1825045" y="16604"/>
                </a:lnTo>
                <a:lnTo>
                  <a:pt x="1760251" y="21583"/>
                </a:lnTo>
                <a:lnTo>
                  <a:pt x="1696161" y="27185"/>
                </a:lnTo>
                <a:lnTo>
                  <a:pt x="1632803" y="33399"/>
                </a:lnTo>
                <a:lnTo>
                  <a:pt x="1570205" y="40216"/>
                </a:lnTo>
                <a:lnTo>
                  <a:pt x="1508396" y="47626"/>
                </a:lnTo>
                <a:lnTo>
                  <a:pt x="1447405" y="55620"/>
                </a:lnTo>
                <a:lnTo>
                  <a:pt x="1387259" y="64187"/>
                </a:lnTo>
                <a:lnTo>
                  <a:pt x="1327987" y="73319"/>
                </a:lnTo>
                <a:lnTo>
                  <a:pt x="1269618" y="83004"/>
                </a:lnTo>
                <a:lnTo>
                  <a:pt x="1212180" y="93234"/>
                </a:lnTo>
                <a:lnTo>
                  <a:pt x="1155702" y="103999"/>
                </a:lnTo>
                <a:lnTo>
                  <a:pt x="1100211" y="115288"/>
                </a:lnTo>
                <a:lnTo>
                  <a:pt x="1045736" y="127093"/>
                </a:lnTo>
                <a:lnTo>
                  <a:pt x="992306" y="139403"/>
                </a:lnTo>
                <a:lnTo>
                  <a:pt x="939948" y="152209"/>
                </a:lnTo>
                <a:lnTo>
                  <a:pt x="888693" y="165500"/>
                </a:lnTo>
                <a:lnTo>
                  <a:pt x="838567" y="179268"/>
                </a:lnTo>
                <a:lnTo>
                  <a:pt x="789599" y="193502"/>
                </a:lnTo>
                <a:lnTo>
                  <a:pt x="741817" y="208192"/>
                </a:lnTo>
                <a:lnTo>
                  <a:pt x="695251" y="223330"/>
                </a:lnTo>
                <a:lnTo>
                  <a:pt x="649928" y="238904"/>
                </a:lnTo>
                <a:lnTo>
                  <a:pt x="605877" y="254906"/>
                </a:lnTo>
                <a:lnTo>
                  <a:pt x="563126" y="271325"/>
                </a:lnTo>
                <a:lnTo>
                  <a:pt x="521704" y="288153"/>
                </a:lnTo>
                <a:lnTo>
                  <a:pt x="481638" y="305378"/>
                </a:lnTo>
                <a:lnTo>
                  <a:pt x="442958" y="322992"/>
                </a:lnTo>
                <a:lnTo>
                  <a:pt x="405692" y="340984"/>
                </a:lnTo>
                <a:lnTo>
                  <a:pt x="369868" y="359345"/>
                </a:lnTo>
                <a:lnTo>
                  <a:pt x="335515" y="378065"/>
                </a:lnTo>
                <a:lnTo>
                  <a:pt x="271334" y="416543"/>
                </a:lnTo>
                <a:lnTo>
                  <a:pt x="213376" y="456340"/>
                </a:lnTo>
                <a:lnTo>
                  <a:pt x="161869" y="497378"/>
                </a:lnTo>
                <a:lnTo>
                  <a:pt x="117040" y="539580"/>
                </a:lnTo>
                <a:lnTo>
                  <a:pt x="79116" y="582866"/>
                </a:lnTo>
                <a:lnTo>
                  <a:pt x="48324" y="627159"/>
                </a:lnTo>
                <a:lnTo>
                  <a:pt x="24892" y="672381"/>
                </a:lnTo>
                <a:lnTo>
                  <a:pt x="9046" y="718453"/>
                </a:lnTo>
                <a:lnTo>
                  <a:pt x="1014" y="765299"/>
                </a:lnTo>
                <a:lnTo>
                  <a:pt x="0" y="788987"/>
                </a:lnTo>
                <a:lnTo>
                  <a:pt x="1685" y="819474"/>
                </a:lnTo>
                <a:lnTo>
                  <a:pt x="14982" y="879544"/>
                </a:lnTo>
                <a:lnTo>
                  <a:pt x="41107" y="938273"/>
                </a:lnTo>
                <a:lnTo>
                  <a:pt x="79570" y="995494"/>
                </a:lnTo>
                <a:lnTo>
                  <a:pt x="129882" y="1051040"/>
                </a:lnTo>
                <a:lnTo>
                  <a:pt x="159328" y="1078134"/>
                </a:lnTo>
                <a:lnTo>
                  <a:pt x="191553" y="1104746"/>
                </a:lnTo>
                <a:lnTo>
                  <a:pt x="226494" y="1130857"/>
                </a:lnTo>
                <a:lnTo>
                  <a:pt x="264092" y="1156446"/>
                </a:lnTo>
                <a:lnTo>
                  <a:pt x="304284" y="1181491"/>
                </a:lnTo>
                <a:lnTo>
                  <a:pt x="347010" y="1205972"/>
                </a:lnTo>
                <a:lnTo>
                  <a:pt x="392208" y="1229869"/>
                </a:lnTo>
                <a:lnTo>
                  <a:pt x="439817" y="1253160"/>
                </a:lnTo>
                <a:lnTo>
                  <a:pt x="489776" y="1275825"/>
                </a:lnTo>
                <a:lnTo>
                  <a:pt x="542024" y="1297842"/>
                </a:lnTo>
                <a:lnTo>
                  <a:pt x="596499" y="1319192"/>
                </a:lnTo>
                <a:lnTo>
                  <a:pt x="653140" y="1339853"/>
                </a:lnTo>
                <a:lnTo>
                  <a:pt x="711886" y="1359805"/>
                </a:lnTo>
                <a:lnTo>
                  <a:pt x="772676" y="1379027"/>
                </a:lnTo>
                <a:lnTo>
                  <a:pt x="835449" y="1397497"/>
                </a:lnTo>
                <a:lnTo>
                  <a:pt x="900143" y="1415196"/>
                </a:lnTo>
                <a:lnTo>
                  <a:pt x="966697" y="1432103"/>
                </a:lnTo>
                <a:lnTo>
                  <a:pt x="1035050" y="1448196"/>
                </a:lnTo>
                <a:lnTo>
                  <a:pt x="1032668" y="1448196"/>
                </a:lnTo>
                <a:lnTo>
                  <a:pt x="1047750" y="1450975"/>
                </a:lnTo>
                <a:lnTo>
                  <a:pt x="1096804" y="1461607"/>
                </a:lnTo>
                <a:lnTo>
                  <a:pt x="1146676" y="1471786"/>
                </a:lnTo>
                <a:lnTo>
                  <a:pt x="1197348" y="1481516"/>
                </a:lnTo>
                <a:lnTo>
                  <a:pt x="1248802" y="1490801"/>
                </a:lnTo>
                <a:lnTo>
                  <a:pt x="1301021" y="1499648"/>
                </a:lnTo>
                <a:lnTo>
                  <a:pt x="1353986" y="1508060"/>
                </a:lnTo>
                <a:lnTo>
                  <a:pt x="1462087" y="1523602"/>
                </a:lnTo>
                <a:lnTo>
                  <a:pt x="3593306" y="1897856"/>
                </a:lnTo>
                <a:lnTo>
                  <a:pt x="3459956" y="1468437"/>
                </a:lnTo>
                <a:lnTo>
                  <a:pt x="3526885" y="1454329"/>
                </a:lnTo>
                <a:lnTo>
                  <a:pt x="3592288" y="1439470"/>
                </a:lnTo>
                <a:lnTo>
                  <a:pt x="3656112" y="1423876"/>
                </a:lnTo>
                <a:lnTo>
                  <a:pt x="3718304" y="1407567"/>
                </a:lnTo>
                <a:lnTo>
                  <a:pt x="3778814" y="1390558"/>
                </a:lnTo>
                <a:lnTo>
                  <a:pt x="3837588" y="1372868"/>
                </a:lnTo>
                <a:lnTo>
                  <a:pt x="3894575" y="1354513"/>
                </a:lnTo>
                <a:lnTo>
                  <a:pt x="3949723" y="1335511"/>
                </a:lnTo>
                <a:lnTo>
                  <a:pt x="4002979" y="1315880"/>
                </a:lnTo>
                <a:lnTo>
                  <a:pt x="4054292" y="1295637"/>
                </a:lnTo>
                <a:lnTo>
                  <a:pt x="4103609" y="1274799"/>
                </a:lnTo>
                <a:lnTo>
                  <a:pt x="4150879" y="1253383"/>
                </a:lnTo>
                <a:lnTo>
                  <a:pt x="4196049" y="1231408"/>
                </a:lnTo>
                <a:lnTo>
                  <a:pt x="4239067" y="1208890"/>
                </a:lnTo>
                <a:lnTo>
                  <a:pt x="4279882" y="1185846"/>
                </a:lnTo>
                <a:lnTo>
                  <a:pt x="4318441" y="1162295"/>
                </a:lnTo>
                <a:lnTo>
                  <a:pt x="4354691" y="1138253"/>
                </a:lnTo>
                <a:lnTo>
                  <a:pt x="4388582" y="1113738"/>
                </a:lnTo>
                <a:lnTo>
                  <a:pt x="4420061" y="1088768"/>
                </a:lnTo>
                <a:lnTo>
                  <a:pt x="4449076" y="1063359"/>
                </a:lnTo>
                <a:lnTo>
                  <a:pt x="4499504" y="1011296"/>
                </a:lnTo>
                <a:lnTo>
                  <a:pt x="4539452" y="957688"/>
                </a:lnTo>
                <a:lnTo>
                  <a:pt x="4568501" y="902675"/>
                </a:lnTo>
                <a:lnTo>
                  <a:pt x="4586236" y="846395"/>
                </a:lnTo>
                <a:lnTo>
                  <a:pt x="4592241" y="788987"/>
                </a:lnTo>
                <a:lnTo>
                  <a:pt x="4591226" y="765299"/>
                </a:lnTo>
                <a:lnTo>
                  <a:pt x="4583191" y="718453"/>
                </a:lnTo>
                <a:lnTo>
                  <a:pt x="4567339" y="672381"/>
                </a:lnTo>
                <a:lnTo>
                  <a:pt x="4543899" y="627159"/>
                </a:lnTo>
                <a:lnTo>
                  <a:pt x="4513096" y="582866"/>
                </a:lnTo>
                <a:lnTo>
                  <a:pt x="4475159" y="539580"/>
                </a:lnTo>
                <a:lnTo>
                  <a:pt x="4430315" y="497378"/>
                </a:lnTo>
                <a:lnTo>
                  <a:pt x="4378791" y="456340"/>
                </a:lnTo>
                <a:lnTo>
                  <a:pt x="4320816" y="416543"/>
                </a:lnTo>
                <a:lnTo>
                  <a:pt x="4256616" y="378065"/>
                </a:lnTo>
                <a:lnTo>
                  <a:pt x="4222253" y="359345"/>
                </a:lnTo>
                <a:lnTo>
                  <a:pt x="4186419" y="340984"/>
                </a:lnTo>
                <a:lnTo>
                  <a:pt x="4149142" y="322992"/>
                </a:lnTo>
                <a:lnTo>
                  <a:pt x="4110452" y="305378"/>
                </a:lnTo>
                <a:lnTo>
                  <a:pt x="4070376" y="288153"/>
                </a:lnTo>
                <a:lnTo>
                  <a:pt x="4028943" y="271325"/>
                </a:lnTo>
                <a:lnTo>
                  <a:pt x="3986181" y="254906"/>
                </a:lnTo>
                <a:lnTo>
                  <a:pt x="3942120" y="238904"/>
                </a:lnTo>
                <a:lnTo>
                  <a:pt x="3896786" y="223330"/>
                </a:lnTo>
                <a:lnTo>
                  <a:pt x="3850209" y="208192"/>
                </a:lnTo>
                <a:lnTo>
                  <a:pt x="3802417" y="193502"/>
                </a:lnTo>
                <a:lnTo>
                  <a:pt x="3753438" y="179268"/>
                </a:lnTo>
                <a:lnTo>
                  <a:pt x="3703301" y="165500"/>
                </a:lnTo>
                <a:lnTo>
                  <a:pt x="3652035" y="152209"/>
                </a:lnTo>
                <a:lnTo>
                  <a:pt x="3599667" y="139403"/>
                </a:lnTo>
                <a:lnTo>
                  <a:pt x="3546227" y="127093"/>
                </a:lnTo>
                <a:lnTo>
                  <a:pt x="3491742" y="115288"/>
                </a:lnTo>
                <a:lnTo>
                  <a:pt x="3436242" y="103999"/>
                </a:lnTo>
                <a:lnTo>
                  <a:pt x="3379754" y="93234"/>
                </a:lnTo>
                <a:lnTo>
                  <a:pt x="3322307" y="83004"/>
                </a:lnTo>
                <a:lnTo>
                  <a:pt x="3263929" y="73319"/>
                </a:lnTo>
                <a:lnTo>
                  <a:pt x="3204649" y="64187"/>
                </a:lnTo>
                <a:lnTo>
                  <a:pt x="3144495" y="55620"/>
                </a:lnTo>
                <a:lnTo>
                  <a:pt x="3083496" y="47626"/>
                </a:lnTo>
                <a:lnTo>
                  <a:pt x="3021680" y="40216"/>
                </a:lnTo>
                <a:lnTo>
                  <a:pt x="2959076" y="33399"/>
                </a:lnTo>
                <a:lnTo>
                  <a:pt x="2895712" y="27185"/>
                </a:lnTo>
                <a:lnTo>
                  <a:pt x="2831616" y="21583"/>
                </a:lnTo>
                <a:lnTo>
                  <a:pt x="2766816" y="16604"/>
                </a:lnTo>
                <a:lnTo>
                  <a:pt x="2701342" y="12257"/>
                </a:lnTo>
                <a:lnTo>
                  <a:pt x="2635222" y="8553"/>
                </a:lnTo>
                <a:lnTo>
                  <a:pt x="2568484" y="5500"/>
                </a:lnTo>
                <a:lnTo>
                  <a:pt x="2501157" y="3108"/>
                </a:lnTo>
                <a:lnTo>
                  <a:pt x="2433268" y="1388"/>
                </a:lnTo>
                <a:lnTo>
                  <a:pt x="2364847" y="348"/>
                </a:lnTo>
                <a:lnTo>
                  <a:pt x="2295922" y="0"/>
                </a:lnTo>
                <a:close/>
              </a:path>
            </a:pathLst>
          </a:custGeom>
          <a:solidFill>
            <a:srgbClr val="000000"/>
          </a:solidFill>
        </p:spPr>
        <p:txBody>
          <a:bodyPr wrap="square" lIns="0" tIns="0" rIns="0" bIns="0" rtlCol="0"/>
          <a:lstStyle/>
          <a:p>
            <a:pPr defTabSz="642852"/>
            <a:endParaRPr sz="1300" dirty="0">
              <a:solidFill>
                <a:prstClr val="black"/>
              </a:solidFill>
              <a:latin typeface="Calibri"/>
            </a:endParaRPr>
          </a:p>
        </p:txBody>
      </p:sp>
      <p:sp>
        <p:nvSpPr>
          <p:cNvPr id="17" name="object 41"/>
          <p:cNvSpPr txBox="1">
            <a:spLocks/>
          </p:cNvSpPr>
          <p:nvPr/>
        </p:nvSpPr>
        <p:spPr>
          <a:xfrm>
            <a:off x="4495800" y="5360003"/>
            <a:ext cx="3594548" cy="988347"/>
          </a:xfrm>
          <a:prstGeom prst="rect">
            <a:avLst/>
          </a:prstGeom>
        </p:spPr>
        <p:txBody>
          <a:bodyPr vert="horz" wrap="square" lIns="0" tIns="491109"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350436"/>
            <a:r>
              <a:rPr lang="en-US" sz="3200" dirty="0">
                <a:solidFill>
                  <a:srgbClr val="FF9300"/>
                </a:solidFill>
              </a:rPr>
              <a:t>$1,200</a:t>
            </a:r>
            <a:endParaRPr lang="en-US" sz="3200" dirty="0"/>
          </a:p>
        </p:txBody>
      </p:sp>
    </p:spTree>
    <p:extLst>
      <p:ext uri="{BB962C8B-B14F-4D97-AF65-F5344CB8AC3E}">
        <p14:creationId xmlns:p14="http://schemas.microsoft.com/office/powerpoint/2010/main" val="48368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6" grpId="0" animBg="1"/>
      <p:bldP spid="18"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dirty="0">
                  <a:solidFill>
                    <a:srgbClr val="00B050"/>
                  </a:solidFill>
                </a:endParaRPr>
              </a:p>
              <a:p>
                <a:endParaRPr lang="en-US" dirty="0"/>
              </a:p>
              <a:p>
                <a:endParaRPr lang="en-US" dirty="0"/>
              </a:p>
              <a:p>
                <a:endParaRPr lang="en-US" dirty="0"/>
              </a:p>
              <a:p>
                <a:endParaRPr lang="en-US" dirty="0"/>
              </a:p>
              <a:p>
                <a:endParaRPr lang="en-US" dirty="0"/>
              </a:p>
              <a:p>
                <a:endParaRPr lang="en-US" dirty="0"/>
              </a:p>
              <a:p>
                <a:pPr marL="50800" indent="0">
                  <a:buNone/>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rotWithShape="1">
                <a:blip r:embed="rId2"/>
                <a:stretch>
                  <a:fillRect l="-684" r="-82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rot="16200000">
            <a:off x="3409951" y="2433314"/>
            <a:ext cx="342899" cy="320040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762000" y="4305848"/>
                <a:ext cx="5391219" cy="1767728"/>
              </a:xfrm>
              <a:prstGeom prst="rect">
                <a:avLst/>
              </a:prstGeom>
              <a:noFill/>
            </p:spPr>
            <p:txBody>
              <a:bodyPr wrap="none" rtlCol="0">
                <a:spAutoFit/>
              </a:bodyPr>
              <a:lstStyle/>
              <a:p>
                <a:r>
                  <a:rPr lang="en-US" sz="1800" b="1" dirty="0" err="1">
                    <a:solidFill>
                      <a:srgbClr val="FF0000"/>
                    </a:solidFill>
                  </a:rPr>
                  <a:t>LastPass</a:t>
                </a:r>
                <a:r>
                  <a:rPr lang="en-US" sz="1800" b="1" dirty="0">
                    <a:solidFill>
                      <a:srgbClr val="FF0000"/>
                    </a:solidFill>
                  </a:rPr>
                  <a:t>:</a:t>
                </a:r>
                <a14:m>
                  <m:oMath xmlns:m="http://schemas.openxmlformats.org/officeDocument/2006/math">
                    <m:r>
                      <m:rPr>
                        <m:sty m:val="p"/>
                      </m:rPr>
                      <a:rPr lang="el-GR" sz="1800" i="1" smtClean="0">
                        <a:solidFill>
                          <a:srgbClr val="FF0000"/>
                        </a:solidFill>
                        <a:latin typeface="Cambria Math"/>
                        <a:ea typeface="Cambria Math"/>
                      </a:rPr>
                      <m:t>τ</m:t>
                    </m:r>
                    <m:r>
                      <a:rPr lang="en-US" sz="1800" b="1">
                        <a:solidFill>
                          <a:srgbClr val="FF0000"/>
                        </a:solidFill>
                        <a:latin typeface="Cambria Math"/>
                      </a:rPr>
                      <m:t>=</m:t>
                    </m:r>
                    <m:sSup>
                      <m:sSupPr>
                        <m:ctrlPr>
                          <a:rPr lang="en-US" sz="1800" b="1" i="1">
                            <a:solidFill>
                              <a:srgbClr val="FF0000"/>
                            </a:solidFill>
                            <a:latin typeface="Cambria Math" panose="02040503050406030204" pitchFamily="18" charset="0"/>
                          </a:rPr>
                        </m:ctrlPr>
                      </m:sSupPr>
                      <m:e>
                        <m:r>
                          <a:rPr lang="en-US" sz="1800" b="1">
                            <a:solidFill>
                              <a:srgbClr val="FF0000"/>
                            </a:solidFill>
                            <a:latin typeface="Cambria Math"/>
                          </a:rPr>
                          <m:t>𝟏𝟎</m:t>
                        </m:r>
                      </m:e>
                      <m:sup>
                        <m:r>
                          <a:rPr lang="en-US" sz="1800" b="1">
                            <a:solidFill>
                              <a:srgbClr val="FF0000"/>
                            </a:solidFill>
                            <a:latin typeface="Cambria Math"/>
                          </a:rPr>
                          <m:t>𝟓</m:t>
                        </m:r>
                      </m:sup>
                    </m:sSup>
                  </m:oMath>
                </a14:m>
                <a:r>
                  <a:rPr lang="en-US" sz="1800" dirty="0">
                    <a:solidFill>
                      <a:srgbClr val="FF0000"/>
                    </a:solidFill>
                  </a:rPr>
                  <a:t> SHA256 iterations</a:t>
                </a:r>
              </a:p>
              <a:p>
                <a:endParaRPr lang="en-US" sz="1800" dirty="0">
                  <a:solidFill>
                    <a:srgbClr val="FF0000"/>
                  </a:solidFill>
                </a:endParaRPr>
              </a:p>
              <a:p>
                <a:r>
                  <a:rPr lang="en-US" sz="1800" dirty="0">
                    <a:solidFill>
                      <a:srgbClr val="FF0000"/>
                    </a:solidFill>
                  </a:rPr>
                  <a:t>What is Cost(SHA256)? </a:t>
                </a:r>
              </a:p>
              <a:p>
                <a:pPr marL="285750" lvl="0" indent="-285750">
                  <a:buFont typeface="Arial" pitchFamily="34" charset="0"/>
                  <a:buChar char="•"/>
                </a:pPr>
                <a:r>
                  <a:rPr lang="en-US" sz="1800" dirty="0">
                    <a:solidFill>
                      <a:srgbClr val="FF0000"/>
                    </a:solidFill>
                  </a:rPr>
                  <a:t>Estimate from </a:t>
                </a:r>
                <a:r>
                  <a:rPr lang="en-US" sz="1800" dirty="0" err="1">
                    <a:solidFill>
                      <a:srgbClr val="FF0000"/>
                    </a:solidFill>
                  </a:rPr>
                  <a:t>Bitcoin</a:t>
                </a:r>
                <a:r>
                  <a:rPr lang="en-US" sz="1800" dirty="0">
                    <a:solidFill>
                      <a:srgbClr val="FF0000"/>
                    </a:solidFill>
                  </a:rPr>
                  <a:t> (2014) </a:t>
                </a:r>
                <a14:m>
                  <m:oMath xmlns:m="http://schemas.openxmlformats.org/officeDocument/2006/math">
                    <m:r>
                      <a:rPr lang="en-US" sz="1800" b="0" i="0" smtClean="0">
                        <a:solidFill>
                          <a:srgbClr val="FF0000"/>
                        </a:solidFill>
                        <a:latin typeface="Cambria Math"/>
                      </a:rPr>
                      <m:t>$</m:t>
                    </m:r>
                    <m:r>
                      <a:rPr lang="en-US" sz="1800" b="0" i="1" smtClean="0">
                        <a:solidFill>
                          <a:srgbClr val="FF0000"/>
                        </a:solidFill>
                        <a:latin typeface="Cambria Math"/>
                      </a:rPr>
                      <m:t>7</m:t>
                    </m:r>
                    <m:r>
                      <a:rPr lang="en-US" sz="1800" b="0" i="1" smtClean="0">
                        <a:solidFill>
                          <a:srgbClr val="FF0000"/>
                        </a:solidFill>
                        <a:latin typeface="Cambria Math"/>
                        <a:ea typeface="Cambria Math"/>
                      </a:rPr>
                      <m:t>×</m:t>
                    </m:r>
                    <m:sSup>
                      <m:sSupPr>
                        <m:ctrlPr>
                          <a:rPr lang="en-US" sz="1800" b="0" i="1" smtClean="0">
                            <a:solidFill>
                              <a:srgbClr val="FF0000"/>
                            </a:solidFill>
                            <a:latin typeface="Cambria Math" panose="02040503050406030204" pitchFamily="18" charset="0"/>
                            <a:ea typeface="Cambria Math"/>
                          </a:rPr>
                        </m:ctrlPr>
                      </m:sSupPr>
                      <m:e>
                        <m:r>
                          <a:rPr lang="en-US" sz="1800" b="0" i="1" smtClean="0">
                            <a:solidFill>
                              <a:srgbClr val="FF0000"/>
                            </a:solidFill>
                            <a:latin typeface="Cambria Math"/>
                            <a:ea typeface="Cambria Math"/>
                          </a:rPr>
                          <m:t>10</m:t>
                        </m:r>
                      </m:e>
                      <m:sup>
                        <m:r>
                          <a:rPr lang="en-US" sz="1800" b="0" i="1" smtClean="0">
                            <a:solidFill>
                              <a:srgbClr val="FF0000"/>
                            </a:solidFill>
                            <a:latin typeface="Cambria Math"/>
                            <a:ea typeface="Cambria Math"/>
                          </a:rPr>
                          <m:t>−15</m:t>
                        </m:r>
                      </m:sup>
                    </m:sSup>
                  </m:oMath>
                </a14:m>
                <a:r>
                  <a:rPr lang="en-US" sz="1800" dirty="0">
                    <a:solidFill>
                      <a:srgbClr val="FF0000"/>
                    </a:solidFill>
                  </a:rPr>
                  <a:t>  [BS14]</a:t>
                </a:r>
              </a:p>
              <a:p>
                <a:pPr marL="285750" lvl="0" indent="-285750">
                  <a:buFont typeface="Arial" pitchFamily="34" charset="0"/>
                  <a:buChar char="•"/>
                </a:pPr>
                <a:r>
                  <a:rPr lang="en-US" sz="1800" b="1" dirty="0">
                    <a:solidFill>
                      <a:srgbClr val="FF0000"/>
                    </a:solidFill>
                  </a:rPr>
                  <a:t>Cost per Guess: </a:t>
                </a:r>
                <a14:m>
                  <m:oMath xmlns:m="http://schemas.openxmlformats.org/officeDocument/2006/math">
                    <m:r>
                      <a:rPr lang="en-US" sz="1800">
                        <a:solidFill>
                          <a:srgbClr val="FF0000"/>
                        </a:solidFill>
                        <a:latin typeface="Cambria Math"/>
                      </a:rPr>
                      <m:t>$</m:t>
                    </m:r>
                    <m:r>
                      <a:rPr lang="en-US" sz="1800" i="1">
                        <a:solidFill>
                          <a:srgbClr val="FF0000"/>
                        </a:solidFill>
                        <a:latin typeface="Cambria Math"/>
                      </a:rPr>
                      <m:t>7</m:t>
                    </m:r>
                    <m:r>
                      <a:rPr lang="en-US" sz="1800" i="1">
                        <a:solidFill>
                          <a:srgbClr val="FF0000"/>
                        </a:solidFill>
                        <a:latin typeface="Cambria Math"/>
                        <a:ea typeface="Cambria Math"/>
                      </a:rPr>
                      <m:t>×</m:t>
                    </m:r>
                    <m:sSup>
                      <m:sSupPr>
                        <m:ctrlPr>
                          <a:rPr lang="en-US" sz="1800" i="1">
                            <a:solidFill>
                              <a:srgbClr val="FF0000"/>
                            </a:solidFill>
                            <a:latin typeface="Cambria Math" panose="02040503050406030204" pitchFamily="18" charset="0"/>
                            <a:ea typeface="Cambria Math"/>
                          </a:rPr>
                        </m:ctrlPr>
                      </m:sSupPr>
                      <m:e>
                        <m:r>
                          <a:rPr lang="en-US" sz="1800" i="1">
                            <a:solidFill>
                              <a:srgbClr val="FF0000"/>
                            </a:solidFill>
                            <a:latin typeface="Cambria Math"/>
                            <a:ea typeface="Cambria Math"/>
                          </a:rPr>
                          <m:t>10</m:t>
                        </m:r>
                      </m:e>
                      <m:sup>
                        <m:r>
                          <a:rPr lang="en-US" sz="1800" i="1">
                            <a:solidFill>
                              <a:srgbClr val="FF0000"/>
                            </a:solidFill>
                            <a:latin typeface="Cambria Math"/>
                            <a:ea typeface="Cambria Math"/>
                          </a:rPr>
                          <m:t>−1</m:t>
                        </m:r>
                        <m:r>
                          <a:rPr lang="en-US" sz="1800" b="0" i="1" smtClean="0">
                            <a:solidFill>
                              <a:srgbClr val="FF0000"/>
                            </a:solidFill>
                            <a:latin typeface="Cambria Math"/>
                            <a:ea typeface="Cambria Math"/>
                          </a:rPr>
                          <m:t>0</m:t>
                        </m:r>
                      </m:sup>
                    </m:sSup>
                  </m:oMath>
                </a14:m>
                <a:r>
                  <a:rPr lang="en-US" sz="1800" dirty="0">
                    <a:solidFill>
                      <a:srgbClr val="FF0000"/>
                    </a:solidFill>
                  </a:rPr>
                  <a:t> </a:t>
                </a:r>
              </a:p>
              <a:p>
                <a:endParaRPr lang="en-US" sz="1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62000" y="4305848"/>
                <a:ext cx="5391219" cy="1767728"/>
              </a:xfrm>
              <a:prstGeom prst="rect">
                <a:avLst/>
              </a:prstGeom>
              <a:blipFill rotWithShape="1">
                <a:blip r:embed="rId4"/>
                <a:stretch>
                  <a:fillRect l="-905" t="-1034"/>
                </a:stretch>
              </a:blipFill>
            </p:spPr>
            <p:txBody>
              <a:bodyPr/>
              <a:lstStyle/>
              <a:p>
                <a:r>
                  <a:rPr lang="en-US">
                    <a:noFill/>
                  </a:rPr>
                  <a:t> </a:t>
                </a:r>
              </a:p>
            </p:txBody>
          </p:sp>
        </mc:Fallback>
      </mc:AlternateContent>
      <p:pic>
        <p:nvPicPr>
          <p:cNvPr id="13"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229" y="4204966"/>
            <a:ext cx="6135771" cy="2028034"/>
          </a:xfrm>
          <a:prstGeom prst="rect">
            <a:avLst/>
          </a:prstGeom>
          <a:noFill/>
          <a:ln>
            <a:noFill/>
          </a:ln>
        </p:spPr>
      </p:pic>
      <p:sp>
        <p:nvSpPr>
          <p:cNvPr id="16" name="Oval 15"/>
          <p:cNvSpPr/>
          <p:nvPr/>
        </p:nvSpPr>
        <p:spPr>
          <a:xfrm>
            <a:off x="7924800" y="5069056"/>
            <a:ext cx="914400" cy="515296"/>
          </a:xfrm>
          <a:prstGeom prst="ellipse">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lt1">
                  <a:alpha val="15000"/>
                </a:schemeClr>
              </a:solidFill>
            </a:endParaRPr>
          </a:p>
        </p:txBody>
      </p:sp>
      <p:sp>
        <p:nvSpPr>
          <p:cNvPr id="18" name="object 39"/>
          <p:cNvSpPr/>
          <p:nvPr/>
        </p:nvSpPr>
        <p:spPr>
          <a:xfrm flipV="1">
            <a:off x="6033370" y="5326704"/>
            <a:ext cx="1752600" cy="1256538"/>
          </a:xfrm>
          <a:custGeom>
            <a:avLst/>
            <a:gdLst/>
            <a:ahLst/>
            <a:cxnLst/>
            <a:rect l="l" t="t" r="r" b="b"/>
            <a:pathLst>
              <a:path w="4592320" h="1898014">
                <a:moveTo>
                  <a:pt x="2295922" y="0"/>
                </a:moveTo>
                <a:lnTo>
                  <a:pt x="2226997" y="348"/>
                </a:lnTo>
                <a:lnTo>
                  <a:pt x="2158577" y="1388"/>
                </a:lnTo>
                <a:lnTo>
                  <a:pt x="2090691" y="3108"/>
                </a:lnTo>
                <a:lnTo>
                  <a:pt x="2023366" y="5500"/>
                </a:lnTo>
                <a:lnTo>
                  <a:pt x="1956631" y="8553"/>
                </a:lnTo>
                <a:lnTo>
                  <a:pt x="1890515" y="12257"/>
                </a:lnTo>
                <a:lnTo>
                  <a:pt x="1825045" y="16604"/>
                </a:lnTo>
                <a:lnTo>
                  <a:pt x="1760251" y="21583"/>
                </a:lnTo>
                <a:lnTo>
                  <a:pt x="1696161" y="27185"/>
                </a:lnTo>
                <a:lnTo>
                  <a:pt x="1632803" y="33399"/>
                </a:lnTo>
                <a:lnTo>
                  <a:pt x="1570205" y="40216"/>
                </a:lnTo>
                <a:lnTo>
                  <a:pt x="1508396" y="47626"/>
                </a:lnTo>
                <a:lnTo>
                  <a:pt x="1447405" y="55620"/>
                </a:lnTo>
                <a:lnTo>
                  <a:pt x="1387259" y="64187"/>
                </a:lnTo>
                <a:lnTo>
                  <a:pt x="1327987" y="73319"/>
                </a:lnTo>
                <a:lnTo>
                  <a:pt x="1269618" y="83004"/>
                </a:lnTo>
                <a:lnTo>
                  <a:pt x="1212180" y="93234"/>
                </a:lnTo>
                <a:lnTo>
                  <a:pt x="1155702" y="103999"/>
                </a:lnTo>
                <a:lnTo>
                  <a:pt x="1100211" y="115288"/>
                </a:lnTo>
                <a:lnTo>
                  <a:pt x="1045736" y="127093"/>
                </a:lnTo>
                <a:lnTo>
                  <a:pt x="992306" y="139403"/>
                </a:lnTo>
                <a:lnTo>
                  <a:pt x="939948" y="152209"/>
                </a:lnTo>
                <a:lnTo>
                  <a:pt x="888693" y="165500"/>
                </a:lnTo>
                <a:lnTo>
                  <a:pt x="838567" y="179268"/>
                </a:lnTo>
                <a:lnTo>
                  <a:pt x="789599" y="193502"/>
                </a:lnTo>
                <a:lnTo>
                  <a:pt x="741817" y="208192"/>
                </a:lnTo>
                <a:lnTo>
                  <a:pt x="695251" y="223330"/>
                </a:lnTo>
                <a:lnTo>
                  <a:pt x="649928" y="238904"/>
                </a:lnTo>
                <a:lnTo>
                  <a:pt x="605877" y="254906"/>
                </a:lnTo>
                <a:lnTo>
                  <a:pt x="563126" y="271325"/>
                </a:lnTo>
                <a:lnTo>
                  <a:pt x="521704" y="288153"/>
                </a:lnTo>
                <a:lnTo>
                  <a:pt x="481638" y="305378"/>
                </a:lnTo>
                <a:lnTo>
                  <a:pt x="442958" y="322992"/>
                </a:lnTo>
                <a:lnTo>
                  <a:pt x="405692" y="340984"/>
                </a:lnTo>
                <a:lnTo>
                  <a:pt x="369868" y="359345"/>
                </a:lnTo>
                <a:lnTo>
                  <a:pt x="335515" y="378065"/>
                </a:lnTo>
                <a:lnTo>
                  <a:pt x="271334" y="416543"/>
                </a:lnTo>
                <a:lnTo>
                  <a:pt x="213376" y="456340"/>
                </a:lnTo>
                <a:lnTo>
                  <a:pt x="161869" y="497378"/>
                </a:lnTo>
                <a:lnTo>
                  <a:pt x="117040" y="539580"/>
                </a:lnTo>
                <a:lnTo>
                  <a:pt x="79116" y="582866"/>
                </a:lnTo>
                <a:lnTo>
                  <a:pt x="48324" y="627159"/>
                </a:lnTo>
                <a:lnTo>
                  <a:pt x="24892" y="672381"/>
                </a:lnTo>
                <a:lnTo>
                  <a:pt x="9046" y="718453"/>
                </a:lnTo>
                <a:lnTo>
                  <a:pt x="1014" y="765299"/>
                </a:lnTo>
                <a:lnTo>
                  <a:pt x="0" y="788987"/>
                </a:lnTo>
                <a:lnTo>
                  <a:pt x="1685" y="819474"/>
                </a:lnTo>
                <a:lnTo>
                  <a:pt x="14982" y="879544"/>
                </a:lnTo>
                <a:lnTo>
                  <a:pt x="41107" y="938273"/>
                </a:lnTo>
                <a:lnTo>
                  <a:pt x="79570" y="995494"/>
                </a:lnTo>
                <a:lnTo>
                  <a:pt x="129882" y="1051040"/>
                </a:lnTo>
                <a:lnTo>
                  <a:pt x="159328" y="1078134"/>
                </a:lnTo>
                <a:lnTo>
                  <a:pt x="191553" y="1104746"/>
                </a:lnTo>
                <a:lnTo>
                  <a:pt x="226494" y="1130857"/>
                </a:lnTo>
                <a:lnTo>
                  <a:pt x="264092" y="1156446"/>
                </a:lnTo>
                <a:lnTo>
                  <a:pt x="304284" y="1181491"/>
                </a:lnTo>
                <a:lnTo>
                  <a:pt x="347010" y="1205972"/>
                </a:lnTo>
                <a:lnTo>
                  <a:pt x="392208" y="1229869"/>
                </a:lnTo>
                <a:lnTo>
                  <a:pt x="439817" y="1253160"/>
                </a:lnTo>
                <a:lnTo>
                  <a:pt x="489776" y="1275825"/>
                </a:lnTo>
                <a:lnTo>
                  <a:pt x="542024" y="1297842"/>
                </a:lnTo>
                <a:lnTo>
                  <a:pt x="596499" y="1319192"/>
                </a:lnTo>
                <a:lnTo>
                  <a:pt x="653140" y="1339853"/>
                </a:lnTo>
                <a:lnTo>
                  <a:pt x="711886" y="1359805"/>
                </a:lnTo>
                <a:lnTo>
                  <a:pt x="772676" y="1379027"/>
                </a:lnTo>
                <a:lnTo>
                  <a:pt x="835449" y="1397497"/>
                </a:lnTo>
                <a:lnTo>
                  <a:pt x="900143" y="1415196"/>
                </a:lnTo>
                <a:lnTo>
                  <a:pt x="966697" y="1432103"/>
                </a:lnTo>
                <a:lnTo>
                  <a:pt x="1035050" y="1448196"/>
                </a:lnTo>
                <a:lnTo>
                  <a:pt x="1032668" y="1448196"/>
                </a:lnTo>
                <a:lnTo>
                  <a:pt x="1047750" y="1450975"/>
                </a:lnTo>
                <a:lnTo>
                  <a:pt x="1096804" y="1461607"/>
                </a:lnTo>
                <a:lnTo>
                  <a:pt x="1146676" y="1471786"/>
                </a:lnTo>
                <a:lnTo>
                  <a:pt x="1197348" y="1481516"/>
                </a:lnTo>
                <a:lnTo>
                  <a:pt x="1248802" y="1490801"/>
                </a:lnTo>
                <a:lnTo>
                  <a:pt x="1301021" y="1499648"/>
                </a:lnTo>
                <a:lnTo>
                  <a:pt x="1353986" y="1508060"/>
                </a:lnTo>
                <a:lnTo>
                  <a:pt x="1462087" y="1523602"/>
                </a:lnTo>
                <a:lnTo>
                  <a:pt x="3593306" y="1897856"/>
                </a:lnTo>
                <a:lnTo>
                  <a:pt x="3459956" y="1468437"/>
                </a:lnTo>
                <a:lnTo>
                  <a:pt x="3526885" y="1454329"/>
                </a:lnTo>
                <a:lnTo>
                  <a:pt x="3592288" y="1439470"/>
                </a:lnTo>
                <a:lnTo>
                  <a:pt x="3656112" y="1423876"/>
                </a:lnTo>
                <a:lnTo>
                  <a:pt x="3718304" y="1407567"/>
                </a:lnTo>
                <a:lnTo>
                  <a:pt x="3778814" y="1390558"/>
                </a:lnTo>
                <a:lnTo>
                  <a:pt x="3837588" y="1372868"/>
                </a:lnTo>
                <a:lnTo>
                  <a:pt x="3894575" y="1354513"/>
                </a:lnTo>
                <a:lnTo>
                  <a:pt x="3949723" y="1335511"/>
                </a:lnTo>
                <a:lnTo>
                  <a:pt x="4002979" y="1315880"/>
                </a:lnTo>
                <a:lnTo>
                  <a:pt x="4054292" y="1295637"/>
                </a:lnTo>
                <a:lnTo>
                  <a:pt x="4103609" y="1274799"/>
                </a:lnTo>
                <a:lnTo>
                  <a:pt x="4150879" y="1253383"/>
                </a:lnTo>
                <a:lnTo>
                  <a:pt x="4196049" y="1231408"/>
                </a:lnTo>
                <a:lnTo>
                  <a:pt x="4239067" y="1208890"/>
                </a:lnTo>
                <a:lnTo>
                  <a:pt x="4279882" y="1185846"/>
                </a:lnTo>
                <a:lnTo>
                  <a:pt x="4318441" y="1162295"/>
                </a:lnTo>
                <a:lnTo>
                  <a:pt x="4354691" y="1138253"/>
                </a:lnTo>
                <a:lnTo>
                  <a:pt x="4388582" y="1113738"/>
                </a:lnTo>
                <a:lnTo>
                  <a:pt x="4420061" y="1088768"/>
                </a:lnTo>
                <a:lnTo>
                  <a:pt x="4449076" y="1063359"/>
                </a:lnTo>
                <a:lnTo>
                  <a:pt x="4499504" y="1011296"/>
                </a:lnTo>
                <a:lnTo>
                  <a:pt x="4539452" y="957688"/>
                </a:lnTo>
                <a:lnTo>
                  <a:pt x="4568501" y="902675"/>
                </a:lnTo>
                <a:lnTo>
                  <a:pt x="4586236" y="846395"/>
                </a:lnTo>
                <a:lnTo>
                  <a:pt x="4592241" y="788987"/>
                </a:lnTo>
                <a:lnTo>
                  <a:pt x="4591226" y="765299"/>
                </a:lnTo>
                <a:lnTo>
                  <a:pt x="4583191" y="718453"/>
                </a:lnTo>
                <a:lnTo>
                  <a:pt x="4567339" y="672381"/>
                </a:lnTo>
                <a:lnTo>
                  <a:pt x="4543899" y="627159"/>
                </a:lnTo>
                <a:lnTo>
                  <a:pt x="4513096" y="582866"/>
                </a:lnTo>
                <a:lnTo>
                  <a:pt x="4475159" y="539580"/>
                </a:lnTo>
                <a:lnTo>
                  <a:pt x="4430315" y="497378"/>
                </a:lnTo>
                <a:lnTo>
                  <a:pt x="4378791" y="456340"/>
                </a:lnTo>
                <a:lnTo>
                  <a:pt x="4320816" y="416543"/>
                </a:lnTo>
                <a:lnTo>
                  <a:pt x="4256616" y="378065"/>
                </a:lnTo>
                <a:lnTo>
                  <a:pt x="4222253" y="359345"/>
                </a:lnTo>
                <a:lnTo>
                  <a:pt x="4186419" y="340984"/>
                </a:lnTo>
                <a:lnTo>
                  <a:pt x="4149142" y="322992"/>
                </a:lnTo>
                <a:lnTo>
                  <a:pt x="4110452" y="305378"/>
                </a:lnTo>
                <a:lnTo>
                  <a:pt x="4070376" y="288153"/>
                </a:lnTo>
                <a:lnTo>
                  <a:pt x="4028943" y="271325"/>
                </a:lnTo>
                <a:lnTo>
                  <a:pt x="3986181" y="254906"/>
                </a:lnTo>
                <a:lnTo>
                  <a:pt x="3942120" y="238904"/>
                </a:lnTo>
                <a:lnTo>
                  <a:pt x="3896786" y="223330"/>
                </a:lnTo>
                <a:lnTo>
                  <a:pt x="3850209" y="208192"/>
                </a:lnTo>
                <a:lnTo>
                  <a:pt x="3802417" y="193502"/>
                </a:lnTo>
                <a:lnTo>
                  <a:pt x="3753438" y="179268"/>
                </a:lnTo>
                <a:lnTo>
                  <a:pt x="3703301" y="165500"/>
                </a:lnTo>
                <a:lnTo>
                  <a:pt x="3652035" y="152209"/>
                </a:lnTo>
                <a:lnTo>
                  <a:pt x="3599667" y="139403"/>
                </a:lnTo>
                <a:lnTo>
                  <a:pt x="3546227" y="127093"/>
                </a:lnTo>
                <a:lnTo>
                  <a:pt x="3491742" y="115288"/>
                </a:lnTo>
                <a:lnTo>
                  <a:pt x="3436242" y="103999"/>
                </a:lnTo>
                <a:lnTo>
                  <a:pt x="3379754" y="93234"/>
                </a:lnTo>
                <a:lnTo>
                  <a:pt x="3322307" y="83004"/>
                </a:lnTo>
                <a:lnTo>
                  <a:pt x="3263929" y="73319"/>
                </a:lnTo>
                <a:lnTo>
                  <a:pt x="3204649" y="64187"/>
                </a:lnTo>
                <a:lnTo>
                  <a:pt x="3144495" y="55620"/>
                </a:lnTo>
                <a:lnTo>
                  <a:pt x="3083496" y="47626"/>
                </a:lnTo>
                <a:lnTo>
                  <a:pt x="3021680" y="40216"/>
                </a:lnTo>
                <a:lnTo>
                  <a:pt x="2959076" y="33399"/>
                </a:lnTo>
                <a:lnTo>
                  <a:pt x="2895712" y="27185"/>
                </a:lnTo>
                <a:lnTo>
                  <a:pt x="2831616" y="21583"/>
                </a:lnTo>
                <a:lnTo>
                  <a:pt x="2766816" y="16604"/>
                </a:lnTo>
                <a:lnTo>
                  <a:pt x="2701342" y="12257"/>
                </a:lnTo>
                <a:lnTo>
                  <a:pt x="2635222" y="8553"/>
                </a:lnTo>
                <a:lnTo>
                  <a:pt x="2568484" y="5500"/>
                </a:lnTo>
                <a:lnTo>
                  <a:pt x="2501157" y="3108"/>
                </a:lnTo>
                <a:lnTo>
                  <a:pt x="2433268" y="1388"/>
                </a:lnTo>
                <a:lnTo>
                  <a:pt x="2364847" y="348"/>
                </a:lnTo>
                <a:lnTo>
                  <a:pt x="2295922" y="0"/>
                </a:lnTo>
                <a:close/>
              </a:path>
            </a:pathLst>
          </a:custGeom>
          <a:solidFill>
            <a:srgbClr val="000000"/>
          </a:solidFill>
        </p:spPr>
        <p:txBody>
          <a:bodyPr wrap="square" lIns="0" tIns="0" rIns="0" bIns="0" rtlCol="0"/>
          <a:lstStyle/>
          <a:p>
            <a:pPr defTabSz="642852"/>
            <a:endParaRPr sz="1300" dirty="0">
              <a:solidFill>
                <a:prstClr val="black"/>
              </a:solidFill>
              <a:latin typeface="Calibri"/>
            </a:endParaRPr>
          </a:p>
        </p:txBody>
      </p:sp>
      <p:sp>
        <p:nvSpPr>
          <p:cNvPr id="17" name="object 41"/>
          <p:cNvSpPr txBox="1">
            <a:spLocks/>
          </p:cNvSpPr>
          <p:nvPr/>
        </p:nvSpPr>
        <p:spPr>
          <a:xfrm>
            <a:off x="4495800" y="5360003"/>
            <a:ext cx="3594548" cy="988347"/>
          </a:xfrm>
          <a:prstGeom prst="rect">
            <a:avLst/>
          </a:prstGeom>
        </p:spPr>
        <p:txBody>
          <a:bodyPr vert="horz" wrap="square" lIns="0" tIns="491109"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350436"/>
            <a:r>
              <a:rPr lang="en-US" sz="3200" dirty="0">
                <a:solidFill>
                  <a:srgbClr val="FF9300"/>
                </a:solidFill>
              </a:rPr>
              <a:t>$1,200</a:t>
            </a:r>
            <a:endParaRPr lang="en-US" sz="3200" dirty="0"/>
          </a:p>
        </p:txBody>
      </p:sp>
      <p:sp>
        <p:nvSpPr>
          <p:cNvPr id="5" name="Cloud Callout 13">
            <a:extLst>
              <a:ext uri="{FF2B5EF4-FFF2-40B4-BE49-F238E27FC236}">
                <a16:creationId xmlns:a16="http://schemas.microsoft.com/office/drawing/2014/main" id="{0B8EA991-44A1-26F1-5738-DB93AD5B53A6}"/>
              </a:ext>
            </a:extLst>
          </p:cNvPr>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DCD9AE-AD95-69E5-8986-B70B69FDB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Tree>
    <p:extLst>
      <p:ext uri="{BB962C8B-B14F-4D97-AF65-F5344CB8AC3E}">
        <p14:creationId xmlns:p14="http://schemas.microsoft.com/office/powerpoint/2010/main" val="1454649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dirty="0">
                  <a:solidFill>
                    <a:srgbClr val="00B050"/>
                  </a:solidFill>
                </a:endParaRPr>
              </a:p>
              <a:p>
                <a:endParaRPr lang="en-US" dirty="0"/>
              </a:p>
              <a:p>
                <a:endParaRPr lang="en-US" dirty="0"/>
              </a:p>
              <a:p>
                <a:endParaRPr lang="en-US" dirty="0"/>
              </a:p>
              <a:p>
                <a:endParaRPr lang="en-US" dirty="0"/>
              </a:p>
              <a:p>
                <a:endParaRPr lang="en-US" dirty="0"/>
              </a:p>
              <a:p>
                <a:endParaRPr lang="en-US" dirty="0"/>
              </a:p>
              <a:p>
                <a:pPr marL="50800" indent="0">
                  <a:buNone/>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rotWithShape="1">
                <a:blip r:embed="rId2"/>
                <a:stretch>
                  <a:fillRect l="-684" r="-82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648452" y="3100065"/>
            <a:ext cx="342899" cy="1905002"/>
          </a:xfrm>
          <a:prstGeom prst="leftBrace">
            <a:avLst>
              <a:gd name="adj1" fmla="val 8333"/>
              <a:gd name="adj2" fmla="val 41466"/>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11" name="TextBox 10"/>
              <p:cNvSpPr txBox="1"/>
              <p:nvPr/>
            </p:nvSpPr>
            <p:spPr>
              <a:xfrm>
                <a:off x="4592320" y="4343400"/>
                <a:ext cx="5943600" cy="2308324"/>
              </a:xfrm>
              <a:prstGeom prst="rect">
                <a:avLst/>
              </a:prstGeom>
              <a:noFill/>
            </p:spPr>
            <p:txBody>
              <a:bodyPr wrap="square" rtlCol="0">
                <a:spAutoFit/>
              </a:bodyPr>
              <a:lstStyle/>
              <a:p>
                <a:r>
                  <a:rPr lang="en-US" sz="2400" dirty="0">
                    <a:solidFill>
                      <a:srgbClr val="00B050"/>
                    </a:solidFill>
                  </a:rPr>
                  <a:t>Dependent on </a:t>
                </a:r>
              </a:p>
              <a:p>
                <a:pPr marL="457200" indent="-457200">
                  <a:buFont typeface="+mj-lt"/>
                  <a:buAutoNum type="arabicPeriod"/>
                </a:pPr>
                <a:r>
                  <a:rPr lang="en-US" sz="2400" dirty="0">
                    <a:solidFill>
                      <a:srgbClr val="00B050"/>
                    </a:solidFill>
                  </a:rPr>
                  <a:t>Value of cracked </a:t>
                </a:r>
                <a:r>
                  <a:rPr lang="en-US" sz="2400" dirty="0" err="1">
                    <a:solidFill>
                      <a:srgbClr val="00B050"/>
                    </a:solidFill>
                  </a:rPr>
                  <a:t>pwds</a:t>
                </a:r>
                <a:r>
                  <a:rPr lang="en-US" sz="2400" dirty="0">
                    <a:solidFill>
                      <a:srgbClr val="00B050"/>
                    </a:solidFill>
                  </a:rPr>
                  <a:t> (V)</a:t>
                </a:r>
              </a:p>
              <a:p>
                <a:pPr marL="457200" indent="-457200">
                  <a:buFont typeface="+mj-lt"/>
                  <a:buAutoNum type="arabicPeriod"/>
                </a:pPr>
                <a:r>
                  <a:rPr lang="en-US" sz="2400" dirty="0">
                    <a:solidFill>
                      <a:srgbClr val="00B050"/>
                    </a:solidFill>
                  </a:rPr>
                  <a:t>User password distribution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sty m:val="p"/>
                          </m:rPr>
                          <a:rPr lang="en-US" sz="2400" b="0" i="0" smtClean="0">
                            <a:solidFill>
                              <a:srgbClr val="00B050"/>
                            </a:solidFill>
                            <a:latin typeface="Cambria Math"/>
                          </a:rPr>
                          <m:t>p</m:t>
                        </m:r>
                      </m:e>
                      <m:sub>
                        <m:r>
                          <m:rPr>
                            <m:sty m:val="p"/>
                          </m:rPr>
                          <a:rPr lang="en-US" sz="2400" b="0" i="0" smtClean="0">
                            <a:solidFill>
                              <a:srgbClr val="00B050"/>
                            </a:solidFill>
                            <a:latin typeface="Cambria Math"/>
                          </a:rPr>
                          <m:t>i</m:t>
                        </m:r>
                      </m:sub>
                    </m:sSub>
                  </m:oMath>
                </a14:m>
                <a:r>
                  <a:rPr lang="en-US" sz="2400" dirty="0">
                    <a:solidFill>
                      <a:srgbClr val="00B050"/>
                    </a:solidFill>
                  </a:rPr>
                  <a:t>)</a:t>
                </a:r>
              </a:p>
              <a:p>
                <a:pPr marL="457200" indent="-457200">
                  <a:buFont typeface="+mj-lt"/>
                  <a:buAutoNum type="arabicPeriod"/>
                </a:pPr>
                <a:r>
                  <a:rPr lang="en-US" sz="2400" dirty="0">
                    <a:solidFill>
                      <a:srgbClr val="00B050"/>
                    </a:solidFill>
                  </a:rPr>
                  <a:t>Diminishing Marginal Returns (a)</a:t>
                </a:r>
              </a:p>
              <a:p>
                <a:pPr lvl="3"/>
                <a:r>
                  <a:rPr lang="en-US" sz="2400" dirty="0">
                    <a:solidFill>
                      <a:srgbClr val="00B050"/>
                    </a:solidFill>
                  </a:rPr>
                  <a:t>      (Extends CASH model [BD16])	</a:t>
                </a:r>
              </a:p>
              <a:p>
                <a:pPr marL="285750" indent="-285750">
                  <a:buFont typeface="Arial" pitchFamily="34" charset="0"/>
                  <a:buChar char="•"/>
                </a:pPr>
                <a:endParaRPr lang="en-US" sz="24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92320" y="4343400"/>
                <a:ext cx="5943600" cy="2308324"/>
              </a:xfrm>
              <a:prstGeom prst="rect">
                <a:avLst/>
              </a:prstGeom>
              <a:blipFill rotWithShape="1">
                <a:blip r:embed="rId4"/>
                <a:stretch>
                  <a:fillRect l="-1538" t="-1852"/>
                </a:stretch>
              </a:blipFill>
            </p:spPr>
            <p:txBody>
              <a:bodyPr/>
              <a:lstStyle/>
              <a:p>
                <a:r>
                  <a:rPr lang="en-US">
                    <a:noFill/>
                  </a:rPr>
                  <a:t> </a:t>
                </a:r>
              </a:p>
            </p:txBody>
          </p:sp>
        </mc:Fallback>
      </mc:AlternateContent>
      <p:pic>
        <p:nvPicPr>
          <p:cNvPr id="3076" name="Picture 4" descr="Image result for blackma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960" y="5267817"/>
            <a:ext cx="1461766" cy="1461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upply demand increase supp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7040" y="4181040"/>
            <a:ext cx="2587564" cy="2173554"/>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13">
            <a:extLst>
              <a:ext uri="{FF2B5EF4-FFF2-40B4-BE49-F238E27FC236}">
                <a16:creationId xmlns:a16="http://schemas.microsoft.com/office/drawing/2014/main" id="{EDE1A070-A7CB-90EA-45CD-E989797A429A}"/>
              </a:ext>
            </a:extLst>
          </p:cNvPr>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2DC440-713A-66E2-A4E5-4F9AC8AB5C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Tree>
    <p:extLst>
      <p:ext uri="{BB962C8B-B14F-4D97-AF65-F5344CB8AC3E}">
        <p14:creationId xmlns:p14="http://schemas.microsoft.com/office/powerpoint/2010/main" val="213014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User Password Distribution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69184" y="1832450"/>
                <a:ext cx="5334000" cy="4351338"/>
              </a:xfrm>
            </p:spPr>
            <p:txBody>
              <a:bodyPr/>
              <a:lstStyle/>
              <a:p>
                <a:r>
                  <a:rPr lang="en-US" dirty="0"/>
                  <a:t>Empirical Data from Yahoo!</a:t>
                </a:r>
              </a:p>
              <a:p>
                <a:pPr lvl="1"/>
                <a:r>
                  <a:rPr lang="en-US" dirty="0"/>
                  <a:t>70 million passwords [B12]</a:t>
                </a:r>
              </a:p>
              <a:p>
                <a:pPr lvl="1"/>
                <a:r>
                  <a:rPr lang="en-US" dirty="0"/>
                  <a:t>Not a breach! (differentially private [BDB16])</a:t>
                </a:r>
              </a:p>
              <a:p>
                <a:pPr lvl="1"/>
                <a:r>
                  <a:rPr lang="en-US" dirty="0"/>
                  <a:t>Fits CDF-</a:t>
                </a:r>
                <a:r>
                  <a:rPr lang="en-US" dirty="0" err="1"/>
                  <a:t>Zipf’s</a:t>
                </a:r>
                <a:r>
                  <a:rPr lang="en-US" dirty="0"/>
                  <a:t> Law Nicely</a:t>
                </a:r>
              </a:p>
              <a:p>
                <a:pPr marL="5334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𝜆</m:t>
                          </m:r>
                        </m:e>
                        <m:sub>
                          <m:r>
                            <a:rPr lang="en-US" b="0" i="1" smtClean="0">
                              <a:latin typeface="Cambria Math"/>
                            </a:rPr>
                            <m:t>𝑡</m:t>
                          </m:r>
                        </m:sub>
                      </m:sSub>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𝑡</m:t>
                          </m:r>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rPr>
                                    <m:t>𝑝</m:t>
                                  </m:r>
                                </m:e>
                              </m:acc>
                            </m:e>
                            <m:sub>
                              <m:r>
                                <a:rPr lang="en-US" b="0" i="1" smtClean="0">
                                  <a:latin typeface="Cambria Math"/>
                                </a:rPr>
                                <m:t>𝑗</m:t>
                              </m:r>
                            </m:sub>
                          </m:sSub>
                        </m:e>
                      </m:nary>
                      <m:r>
                        <a:rPr lang="en-US" b="0" i="1" smtClean="0">
                          <a:latin typeface="Cambria Math"/>
                          <a:ea typeface="Cambria Math"/>
                        </a:rPr>
                        <m:t>≈</m:t>
                      </m:r>
                      <m:r>
                        <a:rPr lang="en-US" b="1" i="1" smtClean="0">
                          <a:solidFill>
                            <a:srgbClr val="003DB8"/>
                          </a:solidFill>
                          <a:latin typeface="Cambria Math"/>
                          <a:ea typeface="Cambria Math"/>
                        </a:rPr>
                        <m:t>𝒚</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𝑡</m:t>
                          </m:r>
                        </m:e>
                        <m:sup>
                          <m:r>
                            <a:rPr lang="en-US" b="1" i="1" smtClean="0">
                              <a:solidFill>
                                <a:srgbClr val="003DB8"/>
                              </a:solidFill>
                              <a:latin typeface="Cambria Math"/>
                              <a:ea typeface="Cambria Math"/>
                            </a:rPr>
                            <m:t>𝒓</m:t>
                          </m:r>
                        </m:sup>
                      </m:sSup>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69184" y="1832450"/>
                <a:ext cx="5334000" cy="4351338"/>
              </a:xfrm>
              <a:blipFill rotWithShape="1">
                <a:blip r:embed="rId2"/>
                <a:stretch>
                  <a:fillRect l="-102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181600"/>
            <a:ext cx="4058920" cy="1297306"/>
          </a:xfrm>
          <a:prstGeom prst="rect">
            <a:avLst/>
          </a:prstGeom>
        </p:spPr>
      </p:pic>
      <p:pic>
        <p:nvPicPr>
          <p:cNvPr id="6" name="Shape 372"/>
          <p:cNvPicPr preferRelativeResize="0"/>
          <p:nvPr/>
        </p:nvPicPr>
        <p:blipFill rotWithShape="1">
          <a:blip r:embed="rId4">
            <a:alphaModFix/>
          </a:blip>
          <a:srcRect l="7407" b="7889"/>
          <a:stretch/>
        </p:blipFill>
        <p:spPr>
          <a:xfrm>
            <a:off x="6629400" y="1676399"/>
            <a:ext cx="5080000" cy="4663441"/>
          </a:xfrm>
          <a:prstGeom prst="rect">
            <a:avLst/>
          </a:prstGeom>
          <a:noFill/>
          <a:ln>
            <a:noFill/>
          </a:ln>
        </p:spPr>
      </p:pic>
      <mc:AlternateContent xmlns:mc="http://schemas.openxmlformats.org/markup-compatibility/2006" xmlns:a14="http://schemas.microsoft.com/office/drawing/2010/main">
        <mc:Choice Requires="a14">
          <p:sp>
            <p:nvSpPr>
              <p:cNvPr id="7" name="Rectangle 6"/>
              <p:cNvSpPr/>
              <p:nvPr/>
            </p:nvSpPr>
            <p:spPr>
              <a:xfrm rot="16200000">
                <a:off x="5741053" y="3218606"/>
                <a:ext cx="1344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𝐶𝐷𝐹</m:t>
                          </m:r>
                          <m:r>
                            <a:rPr lang="en-US" sz="2400" b="0" i="1" smtClean="0">
                              <a:latin typeface="Cambria Math"/>
                            </a:rPr>
                            <m:t>: </m:t>
                          </m:r>
                          <m:r>
                            <a:rPr lang="en-US" sz="2400" i="1" smtClean="0">
                              <a:latin typeface="Cambria Math"/>
                              <a:ea typeface="Cambria Math"/>
                            </a:rPr>
                            <m:t>𝜆</m:t>
                          </m:r>
                        </m:e>
                        <m:sub>
                          <m:r>
                            <a:rPr lang="en-US" sz="2400" i="1">
                              <a:latin typeface="Cambria Math"/>
                            </a:rPr>
                            <m:t>𝑡</m:t>
                          </m:r>
                        </m:sub>
                      </m:sSub>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rot="16200000">
                <a:off x="5741053" y="3218606"/>
                <a:ext cx="1344022" cy="461665"/>
              </a:xfrm>
              <a:prstGeom prst="rect">
                <a:avLst/>
              </a:prstGeom>
              <a:blipFill rotWithShape="1">
                <a:blip r:embed="rId5"/>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98021" y="6248400"/>
                <a:ext cx="12543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a:rPr>
                        <m:t>Rank</m:t>
                      </m:r>
                      <m:r>
                        <a:rPr lang="en-US" sz="2400" b="0" i="0" smtClean="0">
                          <a:latin typeface="Cambria Math"/>
                        </a:rPr>
                        <m:t>:</m:t>
                      </m:r>
                      <m:r>
                        <a:rPr lang="en-US" sz="2400" b="0" i="1" smtClean="0">
                          <a:latin typeface="Cambria Math"/>
                        </a:rPr>
                        <m:t>𝑡</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8398021" y="6248400"/>
                <a:ext cx="1254382" cy="461665"/>
              </a:xfrm>
              <a:prstGeom prst="rect">
                <a:avLst/>
              </a:prstGeom>
              <a:blipFill rotWithShape="1">
                <a:blip r:embed="rId6"/>
                <a:stretch>
                  <a:fillRect/>
                </a:stretch>
              </a:blipFill>
            </p:spPr>
            <p:txBody>
              <a:bodyPr/>
              <a:lstStyle/>
              <a:p>
                <a:r>
                  <a:rPr lang="en-US">
                    <a:noFill/>
                  </a:rPr>
                  <a:t> </a:t>
                </a:r>
              </a:p>
            </p:txBody>
          </p:sp>
        </mc:Fallback>
      </mc:AlternateContent>
      <p:sp>
        <p:nvSpPr>
          <p:cNvPr id="4" name="Left Brace 3"/>
          <p:cNvSpPr/>
          <p:nvPr/>
        </p:nvSpPr>
        <p:spPr>
          <a:xfrm>
            <a:off x="6629400" y="5260340"/>
            <a:ext cx="521136" cy="685800"/>
          </a:xfrm>
          <a:prstGeom prst="leftBrace">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9" name="Rectangle 8"/>
              <p:cNvSpPr/>
              <p:nvPr/>
            </p:nvSpPr>
            <p:spPr>
              <a:xfrm rot="16200000">
                <a:off x="5258327" y="5229664"/>
                <a:ext cx="18896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3DB8"/>
                          </a:solidFill>
                          <a:latin typeface="Cambria Math"/>
                          <a:ea typeface="Cambria Math"/>
                        </a:rPr>
                        <m:t>𝒚</m:t>
                      </m:r>
                      <m:r>
                        <a:rPr lang="en-US" sz="2400" b="1" i="1" smtClean="0">
                          <a:solidFill>
                            <a:srgbClr val="003DB8"/>
                          </a:solidFill>
                          <a:latin typeface="Cambria Math"/>
                          <a:ea typeface="Cambria Math"/>
                        </a:rPr>
                        <m:t>=</m:t>
                      </m:r>
                      <m:r>
                        <a:rPr lang="en-US" sz="2400" b="1" i="1" smtClean="0">
                          <a:solidFill>
                            <a:srgbClr val="003DB8"/>
                          </a:solidFill>
                          <a:latin typeface="Cambria Math"/>
                          <a:ea typeface="Cambria Math"/>
                        </a:rPr>
                        <m:t>𝟎</m:t>
                      </m:r>
                      <m:r>
                        <a:rPr lang="en-US" sz="2400" b="1" i="1" smtClean="0">
                          <a:solidFill>
                            <a:srgbClr val="003DB8"/>
                          </a:solidFill>
                          <a:latin typeface="Cambria Math"/>
                          <a:ea typeface="Cambria Math"/>
                        </a:rPr>
                        <m:t>.</m:t>
                      </m:r>
                      <m:r>
                        <a:rPr lang="en-US" sz="2400" b="1" i="1" smtClean="0">
                          <a:solidFill>
                            <a:srgbClr val="003DB8"/>
                          </a:solidFill>
                          <a:latin typeface="Cambria Math"/>
                          <a:ea typeface="Cambria Math"/>
                        </a:rPr>
                        <m:t>𝟎𝟐𝟏𝟏</m:t>
                      </m:r>
                    </m:oMath>
                  </m:oMathPara>
                </a14:m>
                <a:endParaRPr lang="en-US" sz="2400" b="1" dirty="0">
                  <a:solidFill>
                    <a:srgbClr val="003DB8"/>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rot="16200000">
                <a:off x="5258327" y="5229664"/>
                <a:ext cx="1889684" cy="461665"/>
              </a:xfrm>
              <a:prstGeom prst="rect">
                <a:avLst/>
              </a:prstGeom>
              <a:blipFill rotWithShape="1">
                <a:blip r:embed="rId7"/>
                <a:stretch>
                  <a:fillRect r="-14667"/>
                </a:stretch>
              </a:blipFill>
            </p:spPr>
            <p:txBody>
              <a:bodyPr/>
              <a:lstStyle/>
              <a:p>
                <a:r>
                  <a:rPr lang="en-US">
                    <a:noFill/>
                  </a:rPr>
                  <a:t> </a:t>
                </a:r>
              </a:p>
            </p:txBody>
          </p:sp>
        </mc:Fallback>
      </mc:AlternateContent>
      <p:cxnSp>
        <p:nvCxnSpPr>
          <p:cNvPr id="11" name="Straight Connector 10"/>
          <p:cNvCxnSpPr/>
          <p:nvPr/>
        </p:nvCxnSpPr>
        <p:spPr>
          <a:xfrm>
            <a:off x="8458200" y="4277360"/>
            <a:ext cx="838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9286240" y="3770930"/>
            <a:ext cx="0" cy="533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8616083" y="4447101"/>
                <a:ext cx="2724849" cy="461665"/>
              </a:xfrm>
              <a:prstGeom prst="rect">
                <a:avLst/>
              </a:prstGeom>
              <a:noFill/>
            </p:spPr>
            <p:txBody>
              <a:bodyPr wrap="none" rtlCol="0">
                <a:spAutoFit/>
              </a:bodyPr>
              <a:lstStyle/>
              <a:p>
                <a:r>
                  <a:rPr lang="en-US" sz="2400" dirty="0"/>
                  <a:t>Slope: </a:t>
                </a:r>
                <a14:m>
                  <m:oMath xmlns:m="http://schemas.openxmlformats.org/officeDocument/2006/math">
                    <m:r>
                      <a:rPr lang="en-US" sz="2400" b="1" i="0" smtClean="0">
                        <a:solidFill>
                          <a:srgbClr val="00339A"/>
                        </a:solidFill>
                        <a:latin typeface="Cambria Math"/>
                      </a:rPr>
                      <m:t>𝐫</m:t>
                    </m:r>
                    <m:r>
                      <a:rPr lang="en-US" sz="2400" b="1" i="1" smtClean="0">
                        <a:solidFill>
                          <a:srgbClr val="00339A"/>
                        </a:solidFill>
                        <a:latin typeface="Cambria Math"/>
                      </a:rPr>
                      <m:t>=</m:t>
                    </m:r>
                    <m:r>
                      <a:rPr lang="en-US" sz="2400" b="1" i="1" smtClean="0">
                        <a:solidFill>
                          <a:srgbClr val="00339A"/>
                        </a:solidFill>
                        <a:latin typeface="Cambria Math"/>
                      </a:rPr>
                      <m:t>𝟎</m:t>
                    </m:r>
                    <m:r>
                      <a:rPr lang="en-US" sz="2400" b="1" i="1" smtClean="0">
                        <a:solidFill>
                          <a:srgbClr val="00339A"/>
                        </a:solidFill>
                        <a:latin typeface="Cambria Math"/>
                      </a:rPr>
                      <m:t>.</m:t>
                    </m:r>
                    <m:r>
                      <a:rPr lang="en-US" sz="2400" b="1" i="1" smtClean="0">
                        <a:solidFill>
                          <a:srgbClr val="00339A"/>
                        </a:solidFill>
                        <a:latin typeface="Cambria Math"/>
                      </a:rPr>
                      <m:t>𝟐𝟏𝟔𝟔</m:t>
                    </m:r>
                  </m:oMath>
                </a14:m>
                <a:endParaRPr lang="en-US" sz="2400" b="1" dirty="0">
                  <a:solidFill>
                    <a:srgbClr val="00339A"/>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616083" y="4447101"/>
                <a:ext cx="2724849" cy="461665"/>
              </a:xfrm>
              <a:prstGeom prst="rect">
                <a:avLst/>
              </a:prstGeom>
              <a:blipFill rotWithShape="1">
                <a:blip r:embed="rId8"/>
                <a:stretch>
                  <a:fillRect l="-3356" t="-9333" b="-32000"/>
                </a:stretch>
              </a:blipFill>
            </p:spPr>
            <p:txBody>
              <a:bodyPr/>
              <a:lstStyle/>
              <a:p>
                <a:r>
                  <a:rPr lang="en-US">
                    <a:noFill/>
                  </a:rPr>
                  <a:t> </a:t>
                </a:r>
              </a:p>
            </p:txBody>
          </p:sp>
        </mc:Fallback>
      </mc:AlternateContent>
    </p:spTree>
    <p:extLst>
      <p:ext uri="{BB962C8B-B14F-4D97-AF65-F5344CB8AC3E}">
        <p14:creationId xmlns:p14="http://schemas.microsoft.com/office/powerpoint/2010/main" val="142050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User Password Distribution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5334000" cy="4351338"/>
              </a:xfrm>
            </p:spPr>
            <p:txBody>
              <a:bodyPr/>
              <a:lstStyle/>
              <a:p>
                <a:r>
                  <a:rPr lang="en-US" dirty="0"/>
                  <a:t>Empirical Data from Yahoo!</a:t>
                </a:r>
              </a:p>
              <a:p>
                <a:pPr lvl="1"/>
                <a:r>
                  <a:rPr lang="en-US" dirty="0"/>
                  <a:t>70 million passwords [B12]</a:t>
                </a:r>
              </a:p>
              <a:p>
                <a:pPr lvl="1"/>
                <a:r>
                  <a:rPr lang="en-US" dirty="0"/>
                  <a:t>Not a breach! (differentially private [BDB16])</a:t>
                </a:r>
              </a:p>
              <a:p>
                <a:pPr lvl="1"/>
                <a:r>
                  <a:rPr lang="en-US" dirty="0"/>
                  <a:t>Fits CDF-</a:t>
                </a:r>
                <a:r>
                  <a:rPr lang="en-US" dirty="0" err="1"/>
                  <a:t>Zipf’s</a:t>
                </a:r>
                <a:r>
                  <a:rPr lang="en-US" dirty="0"/>
                  <a:t> Law Nicely</a:t>
                </a:r>
              </a:p>
              <a:p>
                <a:pPr marL="5334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a:ea typeface="Cambria Math"/>
                            </a:rPr>
                            <m:t>𝜆</m:t>
                          </m:r>
                        </m:e>
                        <m:sub>
                          <m:r>
                            <a:rPr lang="en-US" b="0" i="1" smtClean="0">
                              <a:latin typeface="Cambria Math"/>
                            </a:rPr>
                            <m:t>𝑖</m:t>
                          </m:r>
                        </m:sub>
                      </m:sSub>
                      <m:r>
                        <a:rPr lang="en-US" b="0" i="1" smtClean="0">
                          <a:latin typeface="Cambria Math"/>
                        </a:rPr>
                        <m:t>=</m:t>
                      </m:r>
                      <m:nary>
                        <m:naryPr>
                          <m:chr m:val="∑"/>
                          <m:ctrlPr>
                            <a:rPr lang="en-US"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𝑖</m:t>
                          </m:r>
                        </m:sup>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a:latin typeface="Cambria Math"/>
                                    </a:rPr>
                                    <m:t>𝑝</m:t>
                                  </m:r>
                                </m:e>
                              </m:acc>
                            </m:e>
                            <m:sub>
                              <m:r>
                                <a:rPr lang="en-US" b="0" i="1" smtClean="0">
                                  <a:latin typeface="Cambria Math"/>
                                </a:rPr>
                                <m:t>𝑗</m:t>
                              </m:r>
                            </m:sub>
                          </m:sSub>
                        </m:e>
                      </m:nary>
                      <m:r>
                        <a:rPr lang="en-US" b="0" i="1" smtClean="0">
                          <a:latin typeface="Cambria Math"/>
                          <a:ea typeface="Cambria Math"/>
                        </a:rPr>
                        <m:t>≈</m:t>
                      </m:r>
                      <m:r>
                        <a:rPr lang="en-US" b="1" i="1" smtClean="0">
                          <a:solidFill>
                            <a:srgbClr val="00339A"/>
                          </a:solidFill>
                          <a:latin typeface="Cambria Math"/>
                          <a:ea typeface="Cambria Math"/>
                        </a:rPr>
                        <m:t>𝒚</m:t>
                      </m:r>
                      <m:r>
                        <a:rPr lang="en-US" b="0" i="1" smtClean="0">
                          <a:latin typeface="Cambria Math"/>
                          <a:ea typeface="Cambria Math"/>
                        </a:rPr>
                        <m:t>×</m:t>
                      </m:r>
                      <m:sSup>
                        <m:sSupPr>
                          <m:ctrlPr>
                            <a:rPr lang="en-US" i="1" smtClean="0">
                              <a:latin typeface="Cambria Math" panose="02040503050406030204" pitchFamily="18" charset="0"/>
                              <a:ea typeface="Cambria Math"/>
                            </a:rPr>
                          </m:ctrlPr>
                        </m:sSupPr>
                        <m:e>
                          <m:r>
                            <a:rPr lang="en-US" b="0" i="1" smtClean="0">
                              <a:latin typeface="Cambria Math"/>
                              <a:ea typeface="Cambria Math"/>
                            </a:rPr>
                            <m:t>𝑡</m:t>
                          </m:r>
                        </m:e>
                        <m:sup>
                          <m:r>
                            <a:rPr lang="en-US" b="1" i="1" smtClean="0">
                              <a:solidFill>
                                <a:srgbClr val="003DB8"/>
                              </a:solidFill>
                              <a:latin typeface="Cambria Math"/>
                              <a:ea typeface="Cambria Math"/>
                            </a:rPr>
                            <m:t>𝒓</m:t>
                          </m:r>
                        </m:sup>
                      </m:sSup>
                    </m:oMath>
                  </m:oMathPara>
                </a14:m>
                <a:endParaRPr lang="en-US" dirty="0"/>
              </a:p>
              <a:p>
                <a:pPr lvl="1"/>
                <a:r>
                  <a:rPr lang="en-US" dirty="0"/>
                  <a:t>Consistent with previous findings on smaller breached datasets</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5334000" cy="4351338"/>
              </a:xfrm>
              <a:blipFill rotWithShape="1">
                <a:blip r:embed="rId2"/>
                <a:stretch>
                  <a:fillRect l="-1143" r="-457"/>
                </a:stretch>
              </a:blipFill>
            </p:spPr>
            <p:txBody>
              <a:bodyPr/>
              <a:lstStyle/>
              <a:p>
                <a:r>
                  <a:rPr lang="en-US">
                    <a:noFill/>
                  </a:rPr>
                  <a:t> </a:t>
                </a:r>
              </a:p>
            </p:txBody>
          </p:sp>
        </mc:Fallback>
      </mc:AlternateContent>
      <p:pic>
        <p:nvPicPr>
          <p:cNvPr id="7" name="Shape 378"/>
          <p:cNvPicPr preferRelativeResize="0"/>
          <p:nvPr/>
        </p:nvPicPr>
        <p:blipFill rotWithShape="1">
          <a:blip r:embed="rId3">
            <a:alphaModFix/>
          </a:blip>
          <a:srcRect r="44425" b="17972"/>
          <a:stretch/>
        </p:blipFill>
        <p:spPr>
          <a:xfrm>
            <a:off x="6400800" y="2057400"/>
            <a:ext cx="3604850" cy="3515912"/>
          </a:xfrm>
          <a:prstGeom prst="rect">
            <a:avLst/>
          </a:prstGeom>
          <a:noFill/>
          <a:ln>
            <a:noFill/>
          </a:ln>
        </p:spPr>
      </p:pic>
      <p:sp>
        <p:nvSpPr>
          <p:cNvPr id="8" name="Shape 380"/>
          <p:cNvSpPr/>
          <p:nvPr/>
        </p:nvSpPr>
        <p:spPr>
          <a:xfrm>
            <a:off x="8040774" y="5163512"/>
            <a:ext cx="2044800" cy="409800"/>
          </a:xfrm>
          <a:prstGeom prst="roundRect">
            <a:avLst>
              <a:gd name="adj" fmla="val 16667"/>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 name="Shape 381"/>
          <p:cNvCxnSpPr>
            <a:stCxn id="10" idx="0"/>
          </p:cNvCxnSpPr>
          <p:nvPr/>
        </p:nvCxnSpPr>
        <p:spPr>
          <a:xfrm flipV="1">
            <a:off x="9029700" y="5573312"/>
            <a:ext cx="114301" cy="465616"/>
          </a:xfrm>
          <a:prstGeom prst="straightConnector1">
            <a:avLst/>
          </a:prstGeom>
          <a:noFill/>
          <a:ln w="28575" cap="flat" cmpd="sng">
            <a:solidFill>
              <a:srgbClr val="0000FF"/>
            </a:solidFill>
            <a:prstDash val="solid"/>
            <a:round/>
            <a:headEnd type="none" w="med" len="med"/>
            <a:tailEnd type="triangle" w="med" len="med"/>
          </a:ln>
        </p:spPr>
      </p:cxnSp>
      <p:sp>
        <p:nvSpPr>
          <p:cNvPr id="10" name="Shape 382"/>
          <p:cNvSpPr txBox="1"/>
          <p:nvPr/>
        </p:nvSpPr>
        <p:spPr>
          <a:xfrm>
            <a:off x="6553200" y="6038928"/>
            <a:ext cx="4953000" cy="48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b="1" dirty="0">
                <a:solidFill>
                  <a:srgbClr val="0000FF"/>
                </a:solidFill>
              </a:rPr>
              <a:t>Our Result: CDF-</a:t>
            </a:r>
            <a:r>
              <a:rPr lang="en-US" b="1" dirty="0" err="1">
                <a:solidFill>
                  <a:srgbClr val="0000FF"/>
                </a:solidFill>
              </a:rPr>
              <a:t>Zipf’s</a:t>
            </a:r>
            <a:r>
              <a:rPr lang="en-US" b="1" dirty="0">
                <a:solidFill>
                  <a:srgbClr val="0000FF"/>
                </a:solidFill>
              </a:rPr>
              <a:t> Law Parameters (</a:t>
            </a:r>
            <a:r>
              <a:rPr lang="en-US" b="1" dirty="0" err="1">
                <a:solidFill>
                  <a:srgbClr val="0000FF"/>
                </a:solidFill>
              </a:rPr>
              <a:t>y,r</a:t>
            </a:r>
            <a:r>
              <a:rPr lang="en-US" b="1" dirty="0">
                <a:solidFill>
                  <a:srgbClr val="0000FF"/>
                </a:solidFill>
              </a:rPr>
              <a:t>) for Yahoo!</a:t>
            </a:r>
            <a:endParaRPr b="1" dirty="0">
              <a:solidFill>
                <a:srgbClr val="0000FF"/>
              </a:solidFill>
            </a:endParaRPr>
          </a:p>
        </p:txBody>
      </p:sp>
      <p:sp>
        <p:nvSpPr>
          <p:cNvPr id="16" name="Rectangle 15"/>
          <p:cNvSpPr/>
          <p:nvPr/>
        </p:nvSpPr>
        <p:spPr>
          <a:xfrm>
            <a:off x="7046975" y="1828800"/>
            <a:ext cx="2685351" cy="369332"/>
          </a:xfrm>
          <a:prstGeom prst="rect">
            <a:avLst/>
          </a:prstGeom>
        </p:spPr>
        <p:txBody>
          <a:bodyPr wrap="none">
            <a:spAutoFit/>
          </a:bodyPr>
          <a:lstStyle/>
          <a:p>
            <a:r>
              <a:rPr lang="en-US" sz="1800" dirty="0"/>
              <a:t>Wang et al. [WCWHJ17]</a:t>
            </a:r>
          </a:p>
        </p:txBody>
      </p:sp>
    </p:spTree>
    <p:extLst>
      <p:ext uri="{BB962C8B-B14F-4D97-AF65-F5344CB8AC3E}">
        <p14:creationId xmlns:p14="http://schemas.microsoft.com/office/powerpoint/2010/main" val="10848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p:cNvSpPr>
            <a:spLocks noGrp="1"/>
          </p:cNvSpPr>
          <p:nvPr>
            <p:ph idx="1"/>
          </p:nvPr>
        </p:nvSpPr>
        <p:spPr/>
        <p:txBody>
          <a:bodyPr>
            <a:normAutofit/>
          </a:bodyPr>
          <a:lstStyle/>
          <a:p>
            <a:pPr>
              <a:lnSpc>
                <a:spcPct val="200000"/>
              </a:lnSpc>
            </a:pPr>
            <a:r>
              <a:rPr lang="en-US" sz="3000" dirty="0">
                <a:solidFill>
                  <a:srgbClr val="00B050"/>
                </a:solidFill>
              </a:rPr>
              <a:t>Economics of Password Hashing</a:t>
            </a:r>
          </a:p>
          <a:p>
            <a:pPr>
              <a:lnSpc>
                <a:spcPct val="200000"/>
              </a:lnSpc>
            </a:pPr>
            <a:r>
              <a:rPr lang="en-US" sz="3000" dirty="0"/>
              <a:t>Graph Pebbling and Evaluations</a:t>
            </a:r>
          </a:p>
          <a:p>
            <a:pPr>
              <a:lnSpc>
                <a:spcPct val="200000"/>
              </a:lnSpc>
            </a:pPr>
            <a:r>
              <a:rPr lang="en-US" sz="3000" dirty="0"/>
              <a:t>Computability of Graph Pebbling</a:t>
            </a:r>
          </a:p>
        </p:txBody>
      </p:sp>
    </p:spTree>
    <p:extLst>
      <p:ext uri="{BB962C8B-B14F-4D97-AF65-F5344CB8AC3E}">
        <p14:creationId xmlns:p14="http://schemas.microsoft.com/office/powerpoint/2010/main" val="165086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4400" b="0" i="0" u="none" strike="noStrike" cap="none" dirty="0">
                <a:solidFill>
                  <a:srgbClr val="C00000"/>
                </a:solidFill>
                <a:latin typeface="Calibri"/>
                <a:ea typeface="Calibri"/>
                <a:cs typeface="Calibri"/>
                <a:sym typeface="Calibri"/>
              </a:rPr>
              <a:t>Threshold Function of Doom</a:t>
            </a:r>
            <a:endParaRPr dirty="0">
              <a:solidFill>
                <a:srgbClr val="C00000"/>
              </a:solidFill>
            </a:endParaRPr>
          </a:p>
        </p:txBody>
      </p:sp>
      <mc:AlternateContent xmlns:mc="http://schemas.openxmlformats.org/markup-compatibility/2006" xmlns:a14="http://schemas.microsoft.com/office/drawing/2010/main">
        <mc:Choice Requires="a14">
          <p:sp>
            <p:nvSpPr>
              <p:cNvPr id="422" name="Shape 422"/>
              <p:cNvSpPr txBox="1"/>
              <p:nvPr/>
            </p:nvSpPr>
            <p:spPr>
              <a:xfrm>
                <a:off x="939800" y="1768439"/>
                <a:ext cx="10871200" cy="1142400"/>
              </a:xfrm>
              <a:prstGeom prst="rect">
                <a:avLst/>
              </a:prstGeom>
              <a:noFill/>
              <a:ln>
                <a:noFill/>
              </a:ln>
            </p:spPr>
            <p:txBody>
              <a:bodyPr spcFirstLastPara="1" wrap="square" lIns="91425" tIns="91425" rIns="91425" bIns="91425" anchor="t" anchorCtr="0">
                <a:noAutofit/>
              </a:bodyPr>
              <a:lstStyle/>
              <a:p>
                <a:pPr lvl="0"/>
                <a:r>
                  <a:rPr lang="en-US" sz="2800" b="1" dirty="0"/>
                  <a:t>Theorem: </a:t>
                </a:r>
                <a:r>
                  <a:rPr lang="en-US" sz="2800" dirty="0"/>
                  <a:t>If </a:t>
                </a:r>
                <a14:m>
                  <m:oMath xmlns:m="http://schemas.openxmlformats.org/officeDocument/2006/math">
                    <m:f>
                      <m:fPr>
                        <m:ctrlPr>
                          <a:rPr lang="en-US" sz="2400" i="1" smtClean="0">
                            <a:latin typeface="Cambria Math" panose="02040503050406030204" pitchFamily="18" charset="0"/>
                          </a:rPr>
                        </m:ctrlPr>
                      </m:fPr>
                      <m:num>
                        <m:r>
                          <a:rPr lang="en-US" sz="2400" b="0" i="1" smtClean="0">
                            <a:solidFill>
                              <a:srgbClr val="00B050"/>
                            </a:solidFill>
                            <a:latin typeface="Cambria Math"/>
                          </a:rPr>
                          <m:t>𝑣</m:t>
                        </m:r>
                      </m:num>
                      <m:den>
                        <m:r>
                          <a:rPr lang="en-US" sz="2400" b="0" i="1" smtClean="0">
                            <a:solidFill>
                              <a:srgbClr val="FF0000"/>
                            </a:solidFill>
                            <a:latin typeface="Cambria Math"/>
                          </a:rPr>
                          <m:t>𝑘</m:t>
                        </m:r>
                      </m:den>
                    </m:f>
                    <m:r>
                      <a:rPr lang="en-US" sz="2400" i="1" smtClean="0">
                        <a:latin typeface="Cambria Math"/>
                        <a:ea typeface="Cambria Math"/>
                      </a:rPr>
                      <m:t>≥</m:t>
                    </m:r>
                    <m:r>
                      <a:rPr lang="en-US" sz="2800" i="1">
                        <a:latin typeface="Cambria Math"/>
                        <a:ea typeface="Cambria Math"/>
                      </a:rPr>
                      <m:t>𝑇</m:t>
                    </m:r>
                    <m:d>
                      <m:dPr>
                        <m:ctrlPr>
                          <a:rPr lang="en-US" sz="2800" i="1">
                            <a:latin typeface="Cambria Math" panose="02040503050406030204" pitchFamily="18" charset="0"/>
                            <a:ea typeface="Cambria Math"/>
                          </a:rPr>
                        </m:ctrlPr>
                      </m:dPr>
                      <m:e>
                        <m:r>
                          <a:rPr lang="en-US" sz="2800" i="1">
                            <a:solidFill>
                              <a:srgbClr val="003DB8"/>
                            </a:solidFill>
                            <a:latin typeface="Cambria Math"/>
                            <a:ea typeface="Cambria Math"/>
                          </a:rPr>
                          <m:t>𝑦</m:t>
                        </m:r>
                        <m:r>
                          <a:rPr lang="en-US" sz="2800" i="1">
                            <a:solidFill>
                              <a:srgbClr val="003DB8"/>
                            </a:solidFill>
                            <a:latin typeface="Cambria Math"/>
                            <a:ea typeface="Cambria Math"/>
                          </a:rPr>
                          <m:t>,</m:t>
                        </m:r>
                        <m:r>
                          <a:rPr lang="en-US" sz="2800" i="1">
                            <a:solidFill>
                              <a:srgbClr val="003DB8"/>
                            </a:solidFill>
                            <a:latin typeface="Cambria Math"/>
                            <a:ea typeface="Cambria Math"/>
                          </a:rPr>
                          <m:t>𝑟</m:t>
                        </m:r>
                        <m:r>
                          <a:rPr lang="en-US" sz="2800" i="1">
                            <a:solidFill>
                              <a:srgbClr val="003DB8"/>
                            </a:solidFill>
                            <a:latin typeface="Cambria Math"/>
                            <a:ea typeface="Cambria Math"/>
                          </a:rPr>
                          <m:t>,</m:t>
                        </m:r>
                        <m:r>
                          <a:rPr lang="en-US" sz="2800" i="1">
                            <a:solidFill>
                              <a:srgbClr val="7030A0"/>
                            </a:solidFill>
                            <a:latin typeface="Cambria Math"/>
                            <a:ea typeface="Cambria Math"/>
                          </a:rPr>
                          <m:t>𝑎</m:t>
                        </m:r>
                      </m:e>
                    </m:d>
                  </m:oMath>
                </a14:m>
                <a:r>
                  <a:rPr lang="en-US" sz="2800" dirty="0"/>
                  <a:t> then a rational attacker will crack 100% of passwords from a CDF-</a:t>
                </a:r>
                <a:r>
                  <a:rPr lang="en-US" sz="2800" dirty="0" err="1"/>
                  <a:t>Zipf’s</a:t>
                </a:r>
                <a:r>
                  <a:rPr lang="en-US" sz="2800" dirty="0"/>
                  <a:t> Law Distribution where </a:t>
                </a:r>
                <a:endParaRPr sz="2800" dirty="0"/>
              </a:p>
            </p:txBody>
          </p:sp>
        </mc:Choice>
        <mc:Fallback xmlns="">
          <p:sp>
            <p:nvSpPr>
              <p:cNvPr id="422" name="Shape 422"/>
              <p:cNvSpPr txBox="1">
                <a:spLocks noRot="1" noChangeAspect="1" noMove="1" noResize="1" noEditPoints="1" noAdjustHandles="1" noChangeArrowheads="1" noChangeShapeType="1" noTextEdit="1"/>
              </p:cNvSpPr>
              <p:nvPr/>
            </p:nvSpPr>
            <p:spPr>
              <a:xfrm>
                <a:off x="939800" y="1768439"/>
                <a:ext cx="10871200" cy="1142400"/>
              </a:xfrm>
              <a:prstGeom prst="rect">
                <a:avLst/>
              </a:prstGeom>
              <a:blipFill rotWithShape="1">
                <a:blip r:embed="rId3"/>
                <a:stretch>
                  <a:fillRect l="-1121" t="-2139" r="-1121" b="-74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Shape 424"/>
              <p:cNvSpPr txBox="1"/>
              <p:nvPr/>
            </p:nvSpPr>
            <p:spPr>
              <a:xfrm>
                <a:off x="1219200" y="4495800"/>
                <a:ext cx="9677400" cy="2494500"/>
              </a:xfrm>
              <a:prstGeom prst="rect">
                <a:avLst/>
              </a:prstGeom>
              <a:noFill/>
              <a:ln>
                <a:noFill/>
              </a:ln>
            </p:spPr>
            <p:txBody>
              <a:bodyPr spcFirstLastPara="1" wrap="square" lIns="91425" tIns="91425" rIns="91425" bIns="91425" numCol="2" anchor="t" anchorCtr="0">
                <a:noAutofit/>
              </a:bodyPr>
              <a:lstStyle/>
              <a:p>
                <a:pPr marL="0" lvl="0" indent="0">
                  <a:spcBef>
                    <a:spcPts val="0"/>
                  </a:spcBef>
                  <a:spcAft>
                    <a:spcPts val="0"/>
                  </a:spcAft>
                  <a:buNone/>
                </a:pPr>
                <a:r>
                  <a:rPr lang="en-US" sz="2400" dirty="0">
                    <a:solidFill>
                      <a:srgbClr val="003DB8"/>
                    </a:solidFill>
                  </a:rPr>
                  <a:t>y,r - </a:t>
                </a:r>
                <a:r>
                  <a:rPr lang="en-US" sz="2400" dirty="0" err="1">
                    <a:solidFill>
                      <a:srgbClr val="003DB8"/>
                    </a:solidFill>
                  </a:rPr>
                  <a:t>Zipf</a:t>
                </a:r>
                <a:r>
                  <a:rPr lang="en-US" sz="2400" dirty="0">
                    <a:solidFill>
                      <a:srgbClr val="003DB8"/>
                    </a:solidFill>
                  </a:rPr>
                  <a:t> parameters</a:t>
                </a:r>
                <a:br>
                  <a:rPr lang="en-US" sz="2400" dirty="0"/>
                </a:br>
                <a:endParaRPr lang="en-US" sz="2400" dirty="0"/>
              </a:p>
              <a:p>
                <a:pPr marL="0" lvl="0" indent="0">
                  <a:spcBef>
                    <a:spcPts val="0"/>
                  </a:spcBef>
                  <a:spcAft>
                    <a:spcPts val="0"/>
                  </a:spcAft>
                  <a:buNone/>
                </a:pPr>
                <a:r>
                  <a:rPr lang="en-US" sz="2400" dirty="0">
                    <a:solidFill>
                      <a:srgbClr val="7030A0"/>
                    </a:solidFill>
                  </a:rPr>
                  <a:t>a</a:t>
                </a:r>
                <a:r>
                  <a:rPr lang="en-US" sz="2400" dirty="0"/>
                  <a:t> - diminishing returns</a:t>
                </a:r>
                <a:br>
                  <a:rPr lang="en-US" sz="2400" dirty="0"/>
                </a:br>
                <a:endParaRPr lang="en-US" sz="2400" dirty="0"/>
              </a:p>
              <a:p>
                <a:pPr marL="0" lvl="0" indent="0">
                  <a:spcBef>
                    <a:spcPts val="0"/>
                  </a:spcBef>
                  <a:spcAft>
                    <a:spcPts val="0"/>
                  </a:spcAft>
                  <a:buNone/>
                </a:pPr>
                <a:endParaRPr lang="en-US" sz="2400" dirty="0"/>
              </a:p>
              <a:p>
                <a:pPr marL="0" lvl="0" indent="0">
                  <a:spcBef>
                    <a:spcPts val="0"/>
                  </a:spcBef>
                  <a:spcAft>
                    <a:spcPts val="0"/>
                  </a:spcAft>
                  <a:buNone/>
                </a:pPr>
                <a:endParaRPr lang="en-US" sz="2400" dirty="0"/>
              </a:p>
              <a:p>
                <a:pPr marL="0" lvl="0" indent="0">
                  <a:spcBef>
                    <a:spcPts val="0"/>
                  </a:spcBef>
                  <a:spcAft>
                    <a:spcPts val="0"/>
                  </a:spcAft>
                  <a:buNone/>
                </a:pPr>
                <a:r>
                  <a:rPr lang="en-US" sz="2400" dirty="0">
                    <a:solidFill>
                      <a:srgbClr val="00B050"/>
                    </a:solidFill>
                  </a:rPr>
                  <a:t>v</a:t>
                </a:r>
                <a:r>
                  <a:rPr lang="en-US" sz="2400" dirty="0"/>
                  <a:t> - password value</a:t>
                </a:r>
                <a:br>
                  <a:rPr lang="en-US" sz="2400" dirty="0"/>
                </a:br>
                <a:endParaRPr lang="en-US" sz="2400" dirty="0"/>
              </a:p>
              <a:p>
                <a:pPr marL="0" lvl="0" indent="0">
                  <a:spcBef>
                    <a:spcPts val="0"/>
                  </a:spcBef>
                  <a:spcAft>
                    <a:spcPts val="0"/>
                  </a:spcAft>
                  <a:buNone/>
                </a:pPr>
                <a:r>
                  <a:rPr lang="en-US" sz="2400" dirty="0">
                    <a:solidFill>
                      <a:srgbClr val="FF0000"/>
                    </a:solidFill>
                  </a:rPr>
                  <a:t>k</a:t>
                </a:r>
                <a:r>
                  <a:rPr lang="en-US" sz="2400" dirty="0"/>
                  <a:t>  - cost to compute hash function (e.g., </a:t>
                </a:r>
                <a14:m>
                  <m:oMath xmlns:m="http://schemas.openxmlformats.org/officeDocument/2006/math">
                    <m:r>
                      <a:rPr lang="en-US" sz="2400" b="0" i="1" smtClean="0">
                        <a:latin typeface="Cambria Math"/>
                      </a:rPr>
                      <m:t>𝑘</m:t>
                    </m:r>
                    <m:r>
                      <a:rPr lang="en-US" sz="2400" b="0" i="1" smtClean="0">
                        <a:latin typeface="Cambria Math"/>
                      </a:rPr>
                      <m:t>=</m:t>
                    </m:r>
                    <m:r>
                      <a:rPr lang="en-US" sz="2400" b="0" i="1" smtClean="0">
                        <a:latin typeface="Cambria Math"/>
                        <a:ea typeface="Cambria Math"/>
                      </a:rPr>
                      <m:t>𝜏</m:t>
                    </m:r>
                    <m:r>
                      <a:rPr lang="en-US" sz="2400" b="0" i="1" smtClean="0">
                        <a:latin typeface="Cambria Math"/>
                        <a:ea typeface="Cambria Math"/>
                      </a:rPr>
                      <m:t>×</m:t>
                    </m:r>
                    <m:r>
                      <a:rPr lang="en-US" sz="2400" b="0" i="1" smtClean="0">
                        <a:latin typeface="Cambria Math"/>
                        <a:ea typeface="Cambria Math"/>
                      </a:rPr>
                      <m:t>𝐶𝑜𝑠𝑡</m:t>
                    </m:r>
                    <m:r>
                      <a:rPr lang="en-US" sz="2400" b="0" i="1" smtClean="0">
                        <a:latin typeface="Cambria Math"/>
                        <a:ea typeface="Cambria Math"/>
                      </a:rPr>
                      <m:t>(</m:t>
                    </m:r>
                    <m:r>
                      <a:rPr lang="en-US" sz="2400" b="0" i="1" smtClean="0">
                        <a:latin typeface="Cambria Math"/>
                        <a:ea typeface="Cambria Math"/>
                      </a:rPr>
                      <m:t>𝑆𝐻𝐴</m:t>
                    </m:r>
                    <m:r>
                      <a:rPr lang="en-US" sz="2400" b="0" i="1" smtClean="0">
                        <a:latin typeface="Cambria Math"/>
                        <a:ea typeface="Cambria Math"/>
                      </a:rPr>
                      <m:t>256)</m:t>
                    </m:r>
                  </m:oMath>
                </a14:m>
                <a:r>
                  <a:rPr lang="en-US" sz="2400" dirty="0"/>
                  <a:t>)</a:t>
                </a:r>
              </a:p>
              <a:p>
                <a:pPr marL="0" lvl="0" indent="0">
                  <a:spcBef>
                    <a:spcPts val="0"/>
                  </a:spcBef>
                  <a:spcAft>
                    <a:spcPts val="0"/>
                  </a:spcAft>
                  <a:buNone/>
                </a:pPr>
                <a:endParaRPr sz="2400" dirty="0"/>
              </a:p>
            </p:txBody>
          </p:sp>
        </mc:Choice>
        <mc:Fallback xmlns="">
          <p:sp>
            <p:nvSpPr>
              <p:cNvPr id="424" name="Shape 424"/>
              <p:cNvSpPr txBox="1">
                <a:spLocks noRot="1" noChangeAspect="1" noMove="1" noResize="1" noEditPoints="1" noAdjustHandles="1" noChangeArrowheads="1" noChangeShapeType="1" noTextEdit="1"/>
              </p:cNvSpPr>
              <p:nvPr/>
            </p:nvSpPr>
            <p:spPr>
              <a:xfrm>
                <a:off x="1219200" y="4495800"/>
                <a:ext cx="9677400" cy="2494500"/>
              </a:xfrm>
              <a:prstGeom prst="rect">
                <a:avLst/>
              </a:prstGeom>
              <a:blipFill rotWithShape="1">
                <a:blip r:embed="rId4"/>
                <a:stretch>
                  <a:fillRect l="-100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371600" y="2895599"/>
                <a:ext cx="5943600" cy="1060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ea typeface="Cambria Math"/>
                        </a:rPr>
                        <m:t>𝑇</m:t>
                      </m:r>
                      <m:d>
                        <m:dPr>
                          <m:ctrlPr>
                            <a:rPr lang="en-US" sz="2800" b="0" i="1" smtClean="0">
                              <a:latin typeface="Cambria Math" panose="02040503050406030204" pitchFamily="18" charset="0"/>
                              <a:ea typeface="Cambria Math"/>
                            </a:rPr>
                          </m:ctrlPr>
                        </m:dPr>
                        <m:e>
                          <m:r>
                            <a:rPr lang="en-US" sz="2800" b="0" i="1" smtClean="0">
                              <a:solidFill>
                                <a:srgbClr val="003DB8"/>
                              </a:solidFill>
                              <a:latin typeface="Cambria Math"/>
                              <a:ea typeface="Cambria Math"/>
                            </a:rPr>
                            <m:t>𝑦</m:t>
                          </m:r>
                          <m:r>
                            <a:rPr lang="en-US" sz="2800" b="0" i="1" smtClean="0">
                              <a:solidFill>
                                <a:srgbClr val="003DB8"/>
                              </a:solidFill>
                              <a:latin typeface="Cambria Math"/>
                              <a:ea typeface="Cambria Math"/>
                            </a:rPr>
                            <m:t>,</m:t>
                          </m:r>
                          <m:r>
                            <a:rPr lang="en-US" sz="2800" b="0" i="1" smtClean="0">
                              <a:solidFill>
                                <a:srgbClr val="003DB8"/>
                              </a:solidFill>
                              <a:latin typeface="Cambria Math"/>
                              <a:ea typeface="Cambria Math"/>
                            </a:rPr>
                            <m:t>𝑟</m:t>
                          </m:r>
                          <m:r>
                            <a:rPr lang="en-US" sz="2800" b="0" i="1" smtClean="0">
                              <a:solidFill>
                                <a:srgbClr val="003DB8"/>
                              </a:solidFill>
                              <a:latin typeface="Cambria Math"/>
                              <a:ea typeface="Cambria Math"/>
                            </a:rPr>
                            <m:t>,</m:t>
                          </m:r>
                          <m:r>
                            <a:rPr lang="en-US" sz="2800" b="0" i="1" smtClean="0">
                              <a:solidFill>
                                <a:srgbClr val="7030A0"/>
                              </a:solidFill>
                              <a:latin typeface="Cambria Math"/>
                              <a:ea typeface="Cambria Math"/>
                            </a:rPr>
                            <m:t>𝑎</m:t>
                          </m:r>
                        </m:e>
                      </m:d>
                      <m:r>
                        <a:rPr lang="en-US" sz="2800" b="0" i="1" smtClean="0">
                          <a:latin typeface="Cambria Math"/>
                          <a:ea typeface="Cambria Math"/>
                        </a:rPr>
                        <m:t>:=</m:t>
                      </m:r>
                      <m:func>
                        <m:funcPr>
                          <m:ctrlPr>
                            <a:rPr lang="en-US" sz="2800" b="0" i="1" smtClean="0">
                              <a:latin typeface="Cambria Math" panose="02040503050406030204" pitchFamily="18" charset="0"/>
                              <a:ea typeface="Cambria Math"/>
                            </a:rPr>
                          </m:ctrlPr>
                        </m:funcPr>
                        <m:fName>
                          <m:limLow>
                            <m:limLowPr>
                              <m:ctrlPr>
                                <a:rPr lang="en-US" sz="2800" b="0" i="1" smtClean="0">
                                  <a:latin typeface="Cambria Math" panose="02040503050406030204" pitchFamily="18" charset="0"/>
                                  <a:ea typeface="Cambria Math"/>
                                </a:rPr>
                              </m:ctrlPr>
                            </m:limLowPr>
                            <m:e>
                              <m:r>
                                <m:rPr>
                                  <m:sty m:val="p"/>
                                </m:rPr>
                                <a:rPr lang="en-US" sz="2800" b="0" i="0" smtClean="0">
                                  <a:latin typeface="Cambria Math"/>
                                  <a:ea typeface="Cambria Math"/>
                                </a:rPr>
                                <m:t>max</m:t>
                              </m:r>
                            </m:e>
                            <m:lim>
                              <m:r>
                                <a:rPr lang="en-US" sz="2800" b="0" i="1" smtClean="0">
                                  <a:latin typeface="Cambria Math"/>
                                  <a:ea typeface="Cambria Math"/>
                                </a:rPr>
                                <m:t>𝑡</m:t>
                              </m:r>
                              <m:r>
                                <a:rPr lang="en-US" sz="2800" b="0" i="1" smtClean="0">
                                  <a:latin typeface="Cambria Math"/>
                                  <a:ea typeface="Cambria Math"/>
                                </a:rPr>
                                <m:t>≤</m:t>
                              </m:r>
                              <m:r>
                                <a:rPr lang="en-US" sz="2800" b="0" i="1" smtClean="0">
                                  <a:latin typeface="Cambria Math"/>
                                  <a:ea typeface="Cambria Math"/>
                                </a:rPr>
                                <m:t>𝑍</m:t>
                              </m:r>
                            </m:lim>
                          </m:limLow>
                        </m:fName>
                        <m:e>
                          <m:d>
                            <m:dPr>
                              <m:ctrlPr>
                                <a:rPr lang="en-US" sz="2800" b="0" i="1" smtClean="0">
                                  <a:latin typeface="Cambria Math" panose="02040503050406030204" pitchFamily="18" charset="0"/>
                                  <a:ea typeface="Cambria Math"/>
                                </a:rPr>
                              </m:ctrlPr>
                            </m:dPr>
                            <m:e>
                              <m:f>
                                <m:fPr>
                                  <m:ctrlPr>
                                    <a:rPr lang="en-US" sz="2800" b="0" i="1" smtClean="0">
                                      <a:latin typeface="Cambria Math" panose="02040503050406030204" pitchFamily="18" charset="0"/>
                                      <a:ea typeface="Cambria Math"/>
                                    </a:rPr>
                                  </m:ctrlPr>
                                </m:fPr>
                                <m:num>
                                  <m:r>
                                    <a:rPr lang="en-US" sz="2800" b="0" i="1" smtClean="0">
                                      <a:latin typeface="Cambria Math"/>
                                      <a:ea typeface="Cambria Math"/>
                                    </a:rPr>
                                    <m:t>1−</m:t>
                                  </m:r>
                                  <m:r>
                                    <a:rPr lang="en-US" sz="2800" b="0" i="1" smtClean="0">
                                      <a:solidFill>
                                        <a:srgbClr val="00339A"/>
                                      </a:solidFill>
                                      <a:latin typeface="Cambria Math"/>
                                      <a:ea typeface="Cambria Math"/>
                                    </a:rPr>
                                    <m:t>𝑦</m:t>
                                  </m:r>
                                  <m:sSup>
                                    <m:sSupPr>
                                      <m:ctrlPr>
                                        <a:rPr lang="en-US" sz="2800" b="0" i="1" smtClean="0">
                                          <a:latin typeface="Cambria Math" panose="02040503050406030204" pitchFamily="18" charset="0"/>
                                          <a:ea typeface="Cambria Math"/>
                                        </a:rPr>
                                      </m:ctrlPr>
                                    </m:sSupPr>
                                    <m:e>
                                      <m:d>
                                        <m:dPr>
                                          <m:ctrlPr>
                                            <a:rPr lang="en-US" sz="2800" b="0" i="1" smtClean="0">
                                              <a:latin typeface="Cambria Math" panose="02040503050406030204" pitchFamily="18" charset="0"/>
                                              <a:ea typeface="Cambria Math"/>
                                            </a:rPr>
                                          </m:ctrlPr>
                                        </m:dPr>
                                        <m:e>
                                          <m:r>
                                            <a:rPr lang="en-US" sz="2800" b="0" i="1" smtClean="0">
                                              <a:latin typeface="Cambria Math"/>
                                              <a:ea typeface="Cambria Math"/>
                                            </a:rPr>
                                            <m:t>𝑡</m:t>
                                          </m:r>
                                          <m:r>
                                            <a:rPr lang="en-US" sz="2800" b="0" i="1" smtClean="0">
                                              <a:latin typeface="Cambria Math"/>
                                              <a:ea typeface="Cambria Math"/>
                                            </a:rPr>
                                            <m:t>−1</m:t>
                                          </m:r>
                                        </m:e>
                                      </m:d>
                                    </m:e>
                                    <m:sup>
                                      <m:r>
                                        <a:rPr lang="en-US" sz="2800" b="0" i="1" smtClean="0">
                                          <a:solidFill>
                                            <a:srgbClr val="003DB8"/>
                                          </a:solidFill>
                                          <a:latin typeface="Cambria Math"/>
                                          <a:ea typeface="Cambria Math"/>
                                        </a:rPr>
                                        <m:t>𝑟</m:t>
                                      </m:r>
                                    </m:sup>
                                  </m:sSup>
                                </m:num>
                                <m:den>
                                  <m:sSup>
                                    <m:sSupPr>
                                      <m:ctrlPr>
                                        <a:rPr lang="en-US" sz="2800" b="0" i="1" smtClean="0">
                                          <a:latin typeface="Cambria Math" panose="02040503050406030204" pitchFamily="18" charset="0"/>
                                          <a:ea typeface="Cambria Math"/>
                                        </a:rPr>
                                      </m:ctrlPr>
                                    </m:sSupPr>
                                    <m:e>
                                      <m:r>
                                        <a:rPr lang="en-US" sz="2800" b="0" i="1" smtClean="0">
                                          <a:solidFill>
                                            <a:srgbClr val="003DB8"/>
                                          </a:solidFill>
                                          <a:latin typeface="Cambria Math"/>
                                          <a:ea typeface="Cambria Math"/>
                                        </a:rPr>
                                        <m:t>𝑦</m:t>
                                      </m:r>
                                    </m:e>
                                    <m:sup>
                                      <m:r>
                                        <a:rPr lang="en-US" sz="2800" b="0" i="1" smtClean="0">
                                          <a:solidFill>
                                            <a:srgbClr val="7030A0"/>
                                          </a:solidFill>
                                          <a:latin typeface="Cambria Math"/>
                                          <a:ea typeface="Cambria Math"/>
                                        </a:rPr>
                                        <m:t>𝑎</m:t>
                                      </m:r>
                                    </m:sup>
                                  </m:sSup>
                                  <m:sSup>
                                    <m:sSupPr>
                                      <m:ctrlPr>
                                        <a:rPr lang="en-US" sz="2800" b="0" i="1" smtClean="0">
                                          <a:latin typeface="Cambria Math" panose="02040503050406030204" pitchFamily="18" charset="0"/>
                                          <a:ea typeface="Cambria Math"/>
                                        </a:rPr>
                                      </m:ctrlPr>
                                    </m:sSupPr>
                                    <m:e>
                                      <m:d>
                                        <m:dPr>
                                          <m:ctrlPr>
                                            <a:rPr lang="en-US" sz="2800" i="1">
                                              <a:latin typeface="Cambria Math" panose="02040503050406030204" pitchFamily="18" charset="0"/>
                                              <a:ea typeface="Cambria Math"/>
                                            </a:rPr>
                                          </m:ctrlPr>
                                        </m:dPr>
                                        <m:e>
                                          <m:r>
                                            <a:rPr lang="en-US" sz="2800" i="1">
                                              <a:solidFill>
                                                <a:srgbClr val="00339A"/>
                                              </a:solidFill>
                                              <a:latin typeface="Cambria Math"/>
                                              <a:ea typeface="Cambria Math"/>
                                            </a:rPr>
                                            <m:t>𝑟</m:t>
                                          </m:r>
                                          <m:r>
                                            <a:rPr lang="en-US" sz="2800" i="1">
                                              <a:latin typeface="Cambria Math"/>
                                              <a:ea typeface="Cambria Math"/>
                                            </a:rPr>
                                            <m:t>𝑎</m:t>
                                          </m:r>
                                        </m:e>
                                      </m:d>
                                      <m:r>
                                        <a:rPr lang="en-US" sz="2800" b="0" i="1" smtClean="0">
                                          <a:latin typeface="Cambria Math"/>
                                          <a:ea typeface="Cambria Math"/>
                                        </a:rPr>
                                        <m:t>𝑡</m:t>
                                      </m:r>
                                    </m:e>
                                    <m:sup>
                                      <m:r>
                                        <a:rPr lang="en-US" sz="2800" b="0" i="1" smtClean="0">
                                          <a:solidFill>
                                            <a:srgbClr val="003DB8"/>
                                          </a:solidFill>
                                          <a:latin typeface="Cambria Math"/>
                                          <a:ea typeface="Cambria Math"/>
                                        </a:rPr>
                                        <m:t>𝑟</m:t>
                                      </m:r>
                                      <m:r>
                                        <a:rPr lang="en-US" sz="2800" b="0" i="1" smtClean="0">
                                          <a:solidFill>
                                            <a:srgbClr val="7030A0"/>
                                          </a:solidFill>
                                          <a:latin typeface="Cambria Math"/>
                                          <a:ea typeface="Cambria Math"/>
                                        </a:rPr>
                                        <m:t>𝑎</m:t>
                                      </m:r>
                                      <m:r>
                                        <a:rPr lang="en-US" sz="2800" b="0" i="1" smtClean="0">
                                          <a:latin typeface="Cambria Math"/>
                                          <a:ea typeface="Cambria Math"/>
                                        </a:rPr>
                                        <m:t>−1</m:t>
                                      </m:r>
                                    </m:sup>
                                  </m:sSup>
                                </m:den>
                              </m:f>
                            </m:e>
                          </m:d>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371600" y="2895599"/>
                <a:ext cx="5943600" cy="10604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384316" y="3002359"/>
                <a:ext cx="2686248" cy="953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a:rPr>
                        <m:t>with</m:t>
                      </m:r>
                      <m:r>
                        <a:rPr lang="en-US" sz="2000" b="0" i="1" smtClean="0">
                          <a:latin typeface="Cambria Math"/>
                        </a:rPr>
                        <m:t>    </m:t>
                      </m:r>
                      <m:r>
                        <a:rPr lang="en-US" sz="2000" i="1">
                          <a:latin typeface="Cambria Math"/>
                        </a:rPr>
                        <m:t>𝑍</m:t>
                      </m:r>
                      <m:r>
                        <a:rPr lang="en-US" sz="2000" i="1">
                          <a:latin typeface="Cambria Math"/>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a:rPr>
                                        <m:t>1</m:t>
                                      </m:r>
                                    </m:num>
                                    <m:den>
                                      <m:r>
                                        <a:rPr lang="en-US" sz="2000" i="1">
                                          <a:solidFill>
                                            <a:srgbClr val="003DB8"/>
                                          </a:solidFill>
                                          <a:latin typeface="Cambria Math"/>
                                        </a:rPr>
                                        <m:t>𝑦</m:t>
                                      </m:r>
                                    </m:den>
                                  </m:f>
                                </m:e>
                              </m:d>
                            </m:e>
                            <m:sup>
                              <m:f>
                                <m:fPr>
                                  <m:ctrlPr>
                                    <a:rPr lang="en-US" sz="2000" i="1">
                                      <a:latin typeface="Cambria Math" panose="02040503050406030204" pitchFamily="18" charset="0"/>
                                    </a:rPr>
                                  </m:ctrlPr>
                                </m:fPr>
                                <m:num>
                                  <m:r>
                                    <a:rPr lang="en-US" sz="2000" i="1">
                                      <a:latin typeface="Cambria Math"/>
                                    </a:rPr>
                                    <m:t>1</m:t>
                                  </m:r>
                                </m:num>
                                <m:den>
                                  <m:r>
                                    <a:rPr lang="en-US" sz="2000" i="1">
                                      <a:solidFill>
                                        <a:srgbClr val="003DB8"/>
                                      </a:solidFill>
                                      <a:latin typeface="Cambria Math"/>
                                    </a:rPr>
                                    <m:t>𝑟</m:t>
                                  </m:r>
                                </m:den>
                              </m:f>
                            </m:sup>
                          </m:sSup>
                        </m:e>
                      </m:d>
                      <m:r>
                        <a:rPr lang="en-US" sz="2000" i="1">
                          <a:latin typeface="Cambria Math"/>
                        </a:rPr>
                        <m:t>+1</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7384316" y="3002359"/>
                <a:ext cx="2686248" cy="95372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971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dirty="0">
                <a:solidFill>
                  <a:srgbClr val="C00000"/>
                </a:solidFill>
              </a:rPr>
              <a:t>An “Optimistic” Picture</a:t>
            </a:r>
            <a:endParaRPr sz="4400" b="0" i="0" u="none" strike="noStrike" cap="none" dirty="0">
              <a:solidFill>
                <a:srgbClr val="C00000"/>
              </a:solidFill>
              <a:latin typeface="Calibri"/>
              <a:ea typeface="Calibri"/>
              <a:cs typeface="Calibri"/>
              <a:sym typeface="Calibri"/>
            </a:endParaRPr>
          </a:p>
        </p:txBody>
      </p:sp>
      <p:pic>
        <p:nvPicPr>
          <p:cNvPr id="449" name="Shape 449"/>
          <p:cNvPicPr preferRelativeResize="0"/>
          <p:nvPr/>
        </p:nvPicPr>
        <p:blipFill rotWithShape="1">
          <a:blip r:embed="rId3">
            <a:alphaModFix/>
          </a:blip>
          <a:srcRect l="52207"/>
          <a:stretch/>
        </p:blipFill>
        <p:spPr>
          <a:xfrm>
            <a:off x="5179720" y="1815150"/>
            <a:ext cx="4527200" cy="4862500"/>
          </a:xfrm>
          <a:prstGeom prst="rect">
            <a:avLst/>
          </a:prstGeom>
          <a:noFill/>
          <a:ln>
            <a:noFill/>
          </a:ln>
        </p:spPr>
      </p:pic>
      <p:pic>
        <p:nvPicPr>
          <p:cNvPr id="450" name="Shape 450"/>
          <p:cNvPicPr preferRelativeResize="0"/>
          <p:nvPr/>
        </p:nvPicPr>
        <p:blipFill rotWithShape="1">
          <a:blip r:embed="rId4">
            <a:alphaModFix/>
          </a:blip>
          <a:srcRect l="15520" t="16054" r="41016" b="28160"/>
          <a:stretch/>
        </p:blipFill>
        <p:spPr>
          <a:xfrm>
            <a:off x="9712000" y="2888000"/>
            <a:ext cx="1718000" cy="1955450"/>
          </a:xfrm>
          <a:prstGeom prst="rect">
            <a:avLst/>
          </a:prstGeom>
          <a:noFill/>
          <a:ln>
            <a:noFill/>
          </a:ln>
        </p:spPr>
      </p:pic>
      <p:sp>
        <p:nvSpPr>
          <p:cNvPr id="451" name="Shape 451"/>
          <p:cNvSpPr/>
          <p:nvPr/>
        </p:nvSpPr>
        <p:spPr>
          <a:xfrm>
            <a:off x="5793673" y="2245350"/>
            <a:ext cx="2667000" cy="3009900"/>
          </a:xfrm>
          <a:custGeom>
            <a:avLst/>
            <a:gdLst/>
            <a:ahLst/>
            <a:cxnLst/>
            <a:rect l="0" t="0" r="0" b="0"/>
            <a:pathLst>
              <a:path w="106680" h="120396" extrusionOk="0">
                <a:moveTo>
                  <a:pt x="0" y="120396"/>
                </a:moveTo>
                <a:lnTo>
                  <a:pt x="56388" y="118364"/>
                </a:lnTo>
                <a:lnTo>
                  <a:pt x="72136" y="114300"/>
                </a:lnTo>
                <a:lnTo>
                  <a:pt x="82296" y="105156"/>
                </a:lnTo>
                <a:lnTo>
                  <a:pt x="93980" y="78232"/>
                </a:lnTo>
                <a:lnTo>
                  <a:pt x="102108" y="40132"/>
                </a:lnTo>
                <a:lnTo>
                  <a:pt x="106680" y="0"/>
                </a:lnTo>
                <a:lnTo>
                  <a:pt x="508" y="1524"/>
                </a:lnTo>
                <a:close/>
              </a:path>
            </a:pathLst>
          </a:custGeom>
          <a:solidFill>
            <a:srgbClr val="FF0000">
              <a:alpha val="50199"/>
            </a:srgbClr>
          </a:solidFill>
          <a:ln w="9525" cap="flat" cmpd="sng">
            <a:solidFill>
              <a:schemeClr val="dk2"/>
            </a:solidFill>
            <a:prstDash val="solid"/>
            <a:round/>
            <a:headEnd type="none" w="med" len="med"/>
            <a:tailEnd type="none" w="med" len="med"/>
          </a:ln>
        </p:spPr>
      </p:sp>
      <p:sp>
        <p:nvSpPr>
          <p:cNvPr id="452" name="Shape 452"/>
          <p:cNvSpPr txBox="1"/>
          <p:nvPr/>
        </p:nvSpPr>
        <p:spPr>
          <a:xfrm>
            <a:off x="6212773" y="2461250"/>
            <a:ext cx="1718100" cy="8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DOOM</a:t>
            </a:r>
            <a:br>
              <a:rPr lang="en-US" sz="2400" b="1"/>
            </a:br>
            <a:r>
              <a:rPr lang="en-US" sz="2400" b="1"/>
              <a:t>ZONE</a:t>
            </a:r>
            <a:endParaRPr sz="2400" b="1"/>
          </a:p>
        </p:txBody>
      </p:sp>
      <p:cxnSp>
        <p:nvCxnSpPr>
          <p:cNvPr id="453" name="Shape 453"/>
          <p:cNvCxnSpPr>
            <a:stCxn id="454" idx="3"/>
          </p:cNvCxnSpPr>
          <p:nvPr/>
        </p:nvCxnSpPr>
        <p:spPr>
          <a:xfrm flipV="1">
            <a:off x="4898373" y="3759200"/>
            <a:ext cx="2171700" cy="584700"/>
          </a:xfrm>
          <a:prstGeom prst="straightConnector1">
            <a:avLst/>
          </a:prstGeom>
          <a:noFill/>
          <a:ln w="28575" cap="flat" cmpd="sng">
            <a:solidFill>
              <a:srgbClr val="000000"/>
            </a:solidFill>
            <a:prstDash val="solid"/>
            <a:round/>
            <a:headEnd type="none" w="med" len="med"/>
            <a:tailEnd type="triangle" w="med" len="med"/>
          </a:ln>
        </p:spPr>
      </p:cxnSp>
      <p:sp>
        <p:nvSpPr>
          <p:cNvPr id="454" name="Shape 454"/>
          <p:cNvSpPr txBox="1"/>
          <p:nvPr/>
        </p:nvSpPr>
        <p:spPr>
          <a:xfrm>
            <a:off x="2209800" y="4100750"/>
            <a:ext cx="2688573" cy="48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NIST Recommendations</a:t>
            </a:r>
            <a:endParaRPr sz="1800" dirty="0"/>
          </a:p>
        </p:txBody>
      </p:sp>
      <p:cxnSp>
        <p:nvCxnSpPr>
          <p:cNvPr id="455" name="Shape 455"/>
          <p:cNvCxnSpPr>
            <a:stCxn id="456" idx="3"/>
          </p:cNvCxnSpPr>
          <p:nvPr/>
        </p:nvCxnSpPr>
        <p:spPr>
          <a:xfrm flipV="1">
            <a:off x="4343400" y="3771251"/>
            <a:ext cx="3494973" cy="1373400"/>
          </a:xfrm>
          <a:prstGeom prst="straightConnector1">
            <a:avLst/>
          </a:prstGeom>
          <a:noFill/>
          <a:ln w="28575" cap="flat" cmpd="sng">
            <a:solidFill>
              <a:srgbClr val="000000"/>
            </a:solidFill>
            <a:prstDash val="solid"/>
            <a:round/>
            <a:headEnd type="none" w="med" len="med"/>
            <a:tailEnd type="triangle" w="med" len="med"/>
          </a:ln>
        </p:spPr>
      </p:cxnSp>
      <p:sp>
        <p:nvSpPr>
          <p:cNvPr id="456" name="Shape 456"/>
          <p:cNvSpPr txBox="1"/>
          <p:nvPr/>
        </p:nvSpPr>
        <p:spPr>
          <a:xfrm>
            <a:off x="3200399" y="4901501"/>
            <a:ext cx="1143001" cy="48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err="1"/>
              <a:t>LastPass</a:t>
            </a:r>
            <a:endParaRPr sz="1800" dirty="0"/>
          </a:p>
        </p:txBody>
      </p:sp>
      <mc:AlternateContent xmlns:mc="http://schemas.openxmlformats.org/markup-compatibility/2006" xmlns:a14="http://schemas.microsoft.com/office/drawing/2010/main">
        <mc:Choice Requires="a14">
          <p:sp>
            <p:nvSpPr>
              <p:cNvPr id="2" name="Rectangle 1"/>
              <p:cNvSpPr/>
              <p:nvPr/>
            </p:nvSpPr>
            <p:spPr>
              <a:xfrm>
                <a:off x="116773" y="1830390"/>
                <a:ext cx="4711699" cy="2554545"/>
              </a:xfrm>
              <a:prstGeom prst="rect">
                <a:avLst/>
              </a:prstGeom>
            </p:spPr>
            <p:txBody>
              <a:bodyPr wrap="square">
                <a:spAutoFit/>
              </a:bodyPr>
              <a:lstStyle/>
              <a:p>
                <a:pPr lvl="0"/>
                <a14:m>
                  <m:oMath xmlns:m="http://schemas.openxmlformats.org/officeDocument/2006/math">
                    <m:r>
                      <a:rPr lang="en-US" sz="2000" b="0" i="1" smtClean="0">
                        <a:solidFill>
                          <a:srgbClr val="7030A0"/>
                        </a:solidFill>
                        <a:latin typeface="Cambria Math"/>
                      </a:rPr>
                      <m:t>𝑎</m:t>
                    </m:r>
                    <m:r>
                      <a:rPr lang="en-US" sz="2000" b="0" i="1" smtClean="0">
                        <a:solidFill>
                          <a:srgbClr val="7030A0"/>
                        </a:solidFill>
                        <a:latin typeface="Cambria Math"/>
                      </a:rPr>
                      <m:t>=0.8</m:t>
                    </m:r>
                  </m:oMath>
                </a14:m>
                <a:r>
                  <a:rPr lang="en-US" sz="2000" dirty="0"/>
                  <a:t> – significant diminishing returns</a:t>
                </a:r>
              </a:p>
              <a:p>
                <a:pPr lvl="0"/>
                <a:endParaRPr lang="en-US" sz="2000" dirty="0"/>
              </a:p>
              <a:p>
                <a:pPr lvl="0"/>
                <a:r>
                  <a:rPr lang="en-US" sz="2000" dirty="0">
                    <a:solidFill>
                      <a:srgbClr val="00B050"/>
                    </a:solidFill>
                  </a:rPr>
                  <a:t>v</a:t>
                </a:r>
                <a:r>
                  <a:rPr lang="en-US" sz="2000" dirty="0"/>
                  <a:t> – wide range of estimates for “value” based on </a:t>
                </a:r>
                <a:r>
                  <a:rPr lang="en-US" sz="2000" dirty="0" err="1"/>
                  <a:t>blackmarket</a:t>
                </a:r>
                <a:r>
                  <a:rPr lang="en-US" sz="2000" dirty="0"/>
                  <a:t> prices</a:t>
                </a:r>
              </a:p>
              <a:p>
                <a:pPr lvl="0"/>
                <a:endParaRPr lang="en-US" sz="2000" dirty="0"/>
              </a:p>
              <a:p>
                <a:pPr lvl="0"/>
                <a:r>
                  <a:rPr lang="en-US" sz="2000" dirty="0"/>
                  <a:t>Consider the lowest possible estimate!</a:t>
                </a:r>
              </a:p>
              <a:p>
                <a:pPr lvl="0"/>
                <a:endParaRPr lang="en-US" sz="2000" dirty="0"/>
              </a:p>
              <a:p>
                <a:pPr lvl="0"/>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116773" y="1830390"/>
                <a:ext cx="4711699" cy="2554545"/>
              </a:xfrm>
              <a:prstGeom prst="rect">
                <a:avLst/>
              </a:prstGeom>
              <a:blipFill rotWithShape="1">
                <a:blip r:embed="rId5"/>
                <a:stretch>
                  <a:fillRect l="-1294" t="-955"/>
                </a:stretch>
              </a:blipFill>
            </p:spPr>
            <p:txBody>
              <a:bodyPr/>
              <a:lstStyle/>
              <a:p>
                <a:r>
                  <a:rPr lang="en-US">
                    <a:noFill/>
                  </a:rPr>
                  <a:t> </a:t>
                </a:r>
              </a:p>
            </p:txBody>
          </p:sp>
        </mc:Fallback>
      </mc:AlternateContent>
    </p:spTree>
    <p:extLst>
      <p:ext uri="{BB962C8B-B14F-4D97-AF65-F5344CB8AC3E}">
        <p14:creationId xmlns:p14="http://schemas.microsoft.com/office/powerpoint/2010/main" val="299493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par>
                                <p:cTn id="8" presetID="10" presetClass="entr" presetSubtype="0" fill="hold" nodeType="withEffect">
                                  <p:stCondLst>
                                    <p:cond delay="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000"/>
                                        <p:tgtEl>
                                          <p:spTgt spid="452"/>
                                        </p:tgtEl>
                                      </p:cBhvr>
                                    </p:animEffect>
                                  </p:childTnLst>
                                </p:cTn>
                              </p:par>
                              <p:par>
                                <p:cTn id="11" presetID="10" presetClass="entr" presetSubtype="0" fill="hold" nodeType="withEffect">
                                  <p:stCondLst>
                                    <p:cond delay="0"/>
                                  </p:stCondLst>
                                  <p:childTnLst>
                                    <p:set>
                                      <p:cBhvr>
                                        <p:cTn id="12" dur="1" fill="hold">
                                          <p:stCondLst>
                                            <p:cond delay="0"/>
                                          </p:stCondLst>
                                        </p:cTn>
                                        <p:tgtEl>
                                          <p:spTgt spid="454"/>
                                        </p:tgtEl>
                                        <p:attrNameLst>
                                          <p:attrName>style.visibility</p:attrName>
                                        </p:attrNameLst>
                                      </p:cBhvr>
                                      <p:to>
                                        <p:strVal val="visible"/>
                                      </p:to>
                                    </p:set>
                                    <p:animEffect transition="in" filter="fade">
                                      <p:cBhvr>
                                        <p:cTn id="13" dur="1000"/>
                                        <p:tgtEl>
                                          <p:spTgt spid="454"/>
                                        </p:tgtEl>
                                      </p:cBhvr>
                                    </p:animEffect>
                                  </p:childTnLst>
                                </p:cTn>
                              </p:par>
                              <p:par>
                                <p:cTn id="14" presetID="10" presetClass="entr" presetSubtype="0" fill="hold" nodeType="withEffect">
                                  <p:stCondLst>
                                    <p:cond delay="0"/>
                                  </p:stCondLst>
                                  <p:childTnLst>
                                    <p:set>
                                      <p:cBhvr>
                                        <p:cTn id="15" dur="1" fill="hold">
                                          <p:stCondLst>
                                            <p:cond delay="0"/>
                                          </p:stCondLst>
                                        </p:cTn>
                                        <p:tgtEl>
                                          <p:spTgt spid="453"/>
                                        </p:tgtEl>
                                        <p:attrNameLst>
                                          <p:attrName>style.visibility</p:attrName>
                                        </p:attrNameLst>
                                      </p:cBhvr>
                                      <p:to>
                                        <p:strVal val="visible"/>
                                      </p:to>
                                    </p:set>
                                    <p:animEffect transition="in" filter="fade">
                                      <p:cBhvr>
                                        <p:cTn id="16" dur="1000"/>
                                        <p:tgtEl>
                                          <p:spTgt spid="453"/>
                                        </p:tgtEl>
                                      </p:cBhvr>
                                    </p:animEffect>
                                  </p:childTnLst>
                                </p:cTn>
                              </p:par>
                              <p:par>
                                <p:cTn id="17" presetID="10" presetClass="entr" presetSubtype="0" fill="hold" nodeType="withEffect">
                                  <p:stCondLst>
                                    <p:cond delay="0"/>
                                  </p:stCondLst>
                                  <p:childTnLst>
                                    <p:set>
                                      <p:cBhvr>
                                        <p:cTn id="18" dur="1" fill="hold">
                                          <p:stCondLst>
                                            <p:cond delay="0"/>
                                          </p:stCondLst>
                                        </p:cTn>
                                        <p:tgtEl>
                                          <p:spTgt spid="456"/>
                                        </p:tgtEl>
                                        <p:attrNameLst>
                                          <p:attrName>style.visibility</p:attrName>
                                        </p:attrNameLst>
                                      </p:cBhvr>
                                      <p:to>
                                        <p:strVal val="visible"/>
                                      </p:to>
                                    </p:set>
                                    <p:animEffect transition="in" filter="fade">
                                      <p:cBhvr>
                                        <p:cTn id="19" dur="1000"/>
                                        <p:tgtEl>
                                          <p:spTgt spid="456"/>
                                        </p:tgtEl>
                                      </p:cBhvr>
                                    </p:animEffect>
                                  </p:childTnLst>
                                </p:cTn>
                              </p:par>
                              <p:par>
                                <p:cTn id="20" presetID="10" presetClass="entr" presetSubtype="0" fill="hold" nodeType="withEffect">
                                  <p:stCondLst>
                                    <p:cond delay="0"/>
                                  </p:stCondLst>
                                  <p:childTnLst>
                                    <p:set>
                                      <p:cBhvr>
                                        <p:cTn id="21" dur="1" fill="hold">
                                          <p:stCondLst>
                                            <p:cond delay="0"/>
                                          </p:stCondLst>
                                        </p:cTn>
                                        <p:tgtEl>
                                          <p:spTgt spid="455"/>
                                        </p:tgtEl>
                                        <p:attrNameLst>
                                          <p:attrName>style.visibility</p:attrName>
                                        </p:attrNameLst>
                                      </p:cBhvr>
                                      <p:to>
                                        <p:strVal val="visible"/>
                                      </p:to>
                                    </p:set>
                                    <p:animEffect transition="in" filter="fade">
                                      <p:cBhvr>
                                        <p:cTn id="22"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Shape 467" descr="http://www.firstchurches.org/wp-content/uploads/2017/02/salt.jpg"/>
          <p:cNvPicPr preferRelativeResize="0"/>
          <p:nvPr/>
        </p:nvPicPr>
        <p:blipFill rotWithShape="1">
          <a:blip r:embed="rId3">
            <a:alphaModFix/>
          </a:blip>
          <a:srcRect l="2945" r="2" b="3"/>
          <a:stretch/>
        </p:blipFill>
        <p:spPr>
          <a:xfrm>
            <a:off x="8776091" y="2503727"/>
            <a:ext cx="2931277" cy="3897073"/>
          </a:xfrm>
          <a:prstGeom prst="rect">
            <a:avLst/>
          </a:prstGeom>
          <a:noFill/>
          <a:ln>
            <a:noFill/>
          </a:ln>
        </p:spPr>
      </p:pic>
      <p:pic>
        <p:nvPicPr>
          <p:cNvPr id="468" name="Shape 468" descr="http://www.canadiangraininc.com/wp-content/uploads/2015/10/shutterstock_110187893.jpg"/>
          <p:cNvPicPr preferRelativeResize="0"/>
          <p:nvPr/>
        </p:nvPicPr>
        <p:blipFill rotWithShape="1">
          <a:blip r:embed="rId4">
            <a:alphaModFix/>
          </a:blip>
          <a:srcRect l="19552" r="33548" b="2"/>
          <a:stretch/>
        </p:blipFill>
        <p:spPr>
          <a:xfrm>
            <a:off x="6408277" y="481264"/>
            <a:ext cx="2213811" cy="2855799"/>
          </a:xfrm>
          <a:prstGeom prst="rect">
            <a:avLst/>
          </a:prstGeom>
          <a:noFill/>
          <a:ln>
            <a:noFill/>
          </a:ln>
        </p:spPr>
      </p:pic>
      <p:sp>
        <p:nvSpPr>
          <p:cNvPr id="469" name="Shape 469"/>
          <p:cNvSpPr txBox="1">
            <a:spLocks noGrp="1"/>
          </p:cNvSpPr>
          <p:nvPr>
            <p:ph type="title"/>
          </p:nvPr>
        </p:nvSpPr>
        <p:spPr>
          <a:xfrm>
            <a:off x="838200" y="365125"/>
            <a:ext cx="4981734" cy="121231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000" b="0" i="0" u="none" strike="noStrike" cap="none" dirty="0">
                <a:solidFill>
                  <a:srgbClr val="C00000"/>
                </a:solidFill>
                <a:latin typeface="Calibri"/>
                <a:ea typeface="Calibri"/>
                <a:cs typeface="Calibri"/>
                <a:sym typeface="Calibri"/>
              </a:rPr>
              <a:t>A Grain of Salt</a:t>
            </a:r>
            <a:endParaRPr dirty="0">
              <a:solidFill>
                <a:srgbClr val="C00000"/>
              </a:solidFill>
            </a:endParaRPr>
          </a:p>
        </p:txBody>
      </p:sp>
      <p:sp>
        <p:nvSpPr>
          <p:cNvPr id="470" name="Shape 470"/>
          <p:cNvSpPr txBox="1">
            <a:spLocks noGrp="1"/>
          </p:cNvSpPr>
          <p:nvPr>
            <p:ph type="body" idx="1"/>
          </p:nvPr>
        </p:nvSpPr>
        <p:spPr>
          <a:xfrm>
            <a:off x="838200" y="1825625"/>
            <a:ext cx="5334000" cy="4351338"/>
          </a:xfrm>
          <a:prstGeom prst="rect">
            <a:avLst/>
          </a:prstGeom>
          <a:noFill/>
          <a:ln>
            <a:noFill/>
          </a:ln>
        </p:spPr>
        <p:txBody>
          <a:bodyPr spcFirstLastPara="1" wrap="square" lIns="91425" tIns="45700" rIns="91425" bIns="45700" anchor="t" anchorCtr="0">
            <a:noAutofit/>
          </a:bodyPr>
          <a:lstStyle/>
          <a:p>
            <a:pPr marL="228600" lvl="0" indent="-241300" rtl="0">
              <a:spcBef>
                <a:spcPts val="1000"/>
              </a:spcBef>
              <a:spcAft>
                <a:spcPts val="0"/>
              </a:spcAft>
              <a:buSzPts val="2200"/>
              <a:buChar char="•"/>
            </a:pPr>
            <a:r>
              <a:rPr lang="en-US" sz="2200" dirty="0"/>
              <a:t>While CDF-</a:t>
            </a:r>
            <a:r>
              <a:rPr lang="en-US" sz="2200" dirty="0" err="1"/>
              <a:t>Zipf’s</a:t>
            </a:r>
            <a:r>
              <a:rPr lang="en-US" sz="2200" dirty="0"/>
              <a:t> law fits empirical datasets nicely, we cannot be certain that it models the tail of the distribution.</a:t>
            </a:r>
            <a:br>
              <a:rPr lang="en-US" sz="1800" dirty="0"/>
            </a:br>
            <a:endParaRPr sz="1800" dirty="0"/>
          </a:p>
          <a:p>
            <a:pPr marL="228600" lvl="0" indent="-241300" rtl="0">
              <a:spcBef>
                <a:spcPts val="1000"/>
              </a:spcBef>
              <a:spcAft>
                <a:spcPts val="0"/>
              </a:spcAft>
              <a:buSzPts val="2200"/>
              <a:buChar char="•"/>
            </a:pPr>
            <a:r>
              <a:rPr lang="en-US" sz="2200" dirty="0"/>
              <a:t>At minimum attacker cracks all passwords that do follow </a:t>
            </a:r>
            <a:r>
              <a:rPr lang="en-US" sz="2200" dirty="0" err="1"/>
              <a:t>Zipf’s</a:t>
            </a:r>
            <a:r>
              <a:rPr lang="en-US" sz="2200" dirty="0"/>
              <a:t> Law (it is possible that some passwords from the tail of the distribution won’t be cracked)</a:t>
            </a:r>
          </a:p>
          <a:p>
            <a:pPr marL="228600" lvl="0" indent="-241300" rtl="0">
              <a:spcBef>
                <a:spcPts val="1000"/>
              </a:spcBef>
              <a:spcAft>
                <a:spcPts val="0"/>
              </a:spcAft>
              <a:buSzPts val="2200"/>
              <a:buChar char="•"/>
            </a:pPr>
            <a:endParaRPr lang="en-US" sz="2200" dirty="0"/>
          </a:p>
          <a:p>
            <a:pPr marL="228600" lvl="0" indent="-241300" rtl="0">
              <a:spcBef>
                <a:spcPts val="1000"/>
              </a:spcBef>
              <a:spcAft>
                <a:spcPts val="0"/>
              </a:spcAft>
              <a:buSzPts val="2200"/>
              <a:buChar char="•"/>
            </a:pPr>
            <a:r>
              <a:rPr lang="en-US" sz="2200" dirty="0"/>
              <a:t>How big is the tail of the distribution?</a:t>
            </a:r>
          </a:p>
          <a:p>
            <a:pPr marL="685800" lvl="1" indent="-241300">
              <a:spcBef>
                <a:spcPts val="1000"/>
              </a:spcBef>
              <a:buSzPts val="2200"/>
            </a:pPr>
            <a:r>
              <a:rPr lang="en-US" sz="1800" dirty="0"/>
              <a:t>LinkedIn: Only 14% of passwords unique.</a:t>
            </a:r>
            <a:endParaRPr sz="1800" dirty="0"/>
          </a:p>
        </p:txBody>
      </p:sp>
      <p:sp>
        <p:nvSpPr>
          <p:cNvPr id="6" name="Rectangle 5"/>
          <p:cNvSpPr/>
          <p:nvPr/>
        </p:nvSpPr>
        <p:spPr>
          <a:xfrm>
            <a:off x="152399" y="6502399"/>
            <a:ext cx="6827510" cy="307777"/>
          </a:xfrm>
          <a:prstGeom prst="rect">
            <a:avLst/>
          </a:prstGeom>
        </p:spPr>
        <p:txBody>
          <a:bodyPr wrap="none">
            <a:spAutoFit/>
          </a:bodyPr>
          <a:lstStyle/>
          <a:p>
            <a:r>
              <a:rPr lang="en-US" dirty="0"/>
              <a:t>Source: </a:t>
            </a:r>
            <a:r>
              <a:rPr lang="en-US" dirty="0">
                <a:hlinkClick r:id="rId5"/>
              </a:rPr>
              <a:t>https://www.troyhunt.com/86-of-passwords-are-terrible-and-other-statistics/</a:t>
            </a:r>
            <a:r>
              <a:rPr lang="en-US" dirty="0"/>
              <a:t>  </a:t>
            </a:r>
          </a:p>
        </p:txBody>
      </p:sp>
      <p:sp>
        <p:nvSpPr>
          <p:cNvPr id="2" name="Rectangular Callout 1"/>
          <p:cNvSpPr/>
          <p:nvPr/>
        </p:nvSpPr>
        <p:spPr>
          <a:xfrm>
            <a:off x="6553200" y="1219200"/>
            <a:ext cx="4953000" cy="4038600"/>
          </a:xfrm>
          <a:prstGeom prst="wedgeRectCallout">
            <a:avLst>
              <a:gd name="adj1" fmla="val -61038"/>
              <a:gd name="adj2" fmla="val 100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Even if we make no assumptions about the shape of the password distribution, we can still argue that the attacker cracks most passwords with high probability.</a:t>
            </a:r>
          </a:p>
          <a:p>
            <a:pPr algn="ctr"/>
            <a:endParaRPr lang="en-US" sz="2400" dirty="0"/>
          </a:p>
          <a:p>
            <a:pPr algn="ctr"/>
            <a:r>
              <a:rPr lang="en-US" sz="2400" dirty="0"/>
              <a:t>(</a:t>
            </a:r>
            <a:r>
              <a:rPr lang="en-US" sz="2400" dirty="0" err="1"/>
              <a:t>Chernoff</a:t>
            </a:r>
            <a:r>
              <a:rPr lang="en-US" sz="2400" dirty="0"/>
              <a:t> Bounds)</a:t>
            </a:r>
          </a:p>
        </p:txBody>
      </p:sp>
    </p:spTree>
    <p:extLst>
      <p:ext uri="{BB962C8B-B14F-4D97-AF65-F5344CB8AC3E}">
        <p14:creationId xmlns:p14="http://schemas.microsoft.com/office/powerpoint/2010/main" val="326464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876" y="1020127"/>
            <a:ext cx="2647188" cy="1866268"/>
          </a:xfrm>
          <a:prstGeom prst="rect">
            <a:avLst/>
          </a:prstGeom>
        </p:spPr>
      </p:pic>
      <p:pic>
        <p:nvPicPr>
          <p:cNvPr id="6" name="Picture 5"/>
          <p:cNvPicPr>
            <a:picLocks noChangeAspect="1"/>
          </p:cNvPicPr>
          <p:nvPr/>
        </p:nvPicPr>
        <p:blipFill>
          <a:blip r:embed="rId2"/>
          <a:stretch>
            <a:fillRect/>
          </a:stretch>
        </p:blipFill>
        <p:spPr>
          <a:xfrm>
            <a:off x="7819644" y="1020127"/>
            <a:ext cx="2647188" cy="1866268"/>
          </a:xfrm>
          <a:prstGeom prst="rect">
            <a:avLst/>
          </a:prstGeom>
        </p:spPr>
      </p:pic>
      <p:pic>
        <p:nvPicPr>
          <p:cNvPr id="7" name="Picture 6"/>
          <p:cNvPicPr>
            <a:picLocks noChangeAspect="1"/>
          </p:cNvPicPr>
          <p:nvPr/>
        </p:nvPicPr>
        <p:blipFill>
          <a:blip r:embed="rId3"/>
          <a:stretch>
            <a:fillRect/>
          </a:stretch>
        </p:blipFill>
        <p:spPr>
          <a:xfrm>
            <a:off x="7819644" y="3513903"/>
            <a:ext cx="2509838" cy="2658484"/>
          </a:xfrm>
          <a:prstGeom prst="rect">
            <a:avLst/>
          </a:prstGeom>
        </p:spPr>
      </p:pic>
      <p:pic>
        <p:nvPicPr>
          <p:cNvPr id="9" name="Picture 8"/>
          <p:cNvPicPr>
            <a:picLocks noChangeAspect="1"/>
          </p:cNvPicPr>
          <p:nvPr/>
        </p:nvPicPr>
        <p:blipFill>
          <a:blip r:embed="rId4"/>
          <a:stretch>
            <a:fillRect/>
          </a:stretch>
        </p:blipFill>
        <p:spPr>
          <a:xfrm>
            <a:off x="1545907" y="3513903"/>
            <a:ext cx="2143125" cy="2143125"/>
          </a:xfrm>
          <a:prstGeom prst="rect">
            <a:avLst/>
          </a:prstGeom>
        </p:spPr>
      </p:pic>
      <p:pic>
        <p:nvPicPr>
          <p:cNvPr id="10" name="Picture 9"/>
          <p:cNvPicPr>
            <a:picLocks noChangeAspect="1"/>
          </p:cNvPicPr>
          <p:nvPr/>
        </p:nvPicPr>
        <p:blipFill>
          <a:blip r:embed="rId5"/>
          <a:stretch>
            <a:fillRect/>
          </a:stretch>
        </p:blipFill>
        <p:spPr>
          <a:xfrm>
            <a:off x="4309186" y="2617088"/>
            <a:ext cx="3142335" cy="2064639"/>
          </a:xfrm>
          <a:prstGeom prst="rect">
            <a:avLst/>
          </a:prstGeom>
        </p:spPr>
      </p:pic>
    </p:spTree>
    <p:extLst>
      <p:ext uri="{BB962C8B-B14F-4D97-AF65-F5344CB8AC3E}">
        <p14:creationId xmlns:p14="http://schemas.microsoft.com/office/powerpoint/2010/main" val="230380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876" y="1020127"/>
            <a:ext cx="2647188" cy="1866268"/>
          </a:xfrm>
          <a:prstGeom prst="rect">
            <a:avLst/>
          </a:prstGeom>
        </p:spPr>
      </p:pic>
      <p:pic>
        <p:nvPicPr>
          <p:cNvPr id="6" name="Picture 5"/>
          <p:cNvPicPr>
            <a:picLocks noChangeAspect="1"/>
          </p:cNvPicPr>
          <p:nvPr/>
        </p:nvPicPr>
        <p:blipFill>
          <a:blip r:embed="rId2"/>
          <a:stretch>
            <a:fillRect/>
          </a:stretch>
        </p:blipFill>
        <p:spPr>
          <a:xfrm>
            <a:off x="7819644" y="1020127"/>
            <a:ext cx="2647188" cy="1866268"/>
          </a:xfrm>
          <a:prstGeom prst="rect">
            <a:avLst/>
          </a:prstGeom>
        </p:spPr>
      </p:pic>
      <p:pic>
        <p:nvPicPr>
          <p:cNvPr id="7" name="Picture 6"/>
          <p:cNvPicPr>
            <a:picLocks noChangeAspect="1"/>
          </p:cNvPicPr>
          <p:nvPr/>
        </p:nvPicPr>
        <p:blipFill>
          <a:blip r:embed="rId3"/>
          <a:stretch>
            <a:fillRect/>
          </a:stretch>
        </p:blipFill>
        <p:spPr>
          <a:xfrm>
            <a:off x="7819644" y="3513903"/>
            <a:ext cx="2509838" cy="2658484"/>
          </a:xfrm>
          <a:prstGeom prst="rect">
            <a:avLst/>
          </a:prstGeom>
        </p:spPr>
      </p:pic>
      <p:pic>
        <p:nvPicPr>
          <p:cNvPr id="9" name="Picture 8"/>
          <p:cNvPicPr>
            <a:picLocks noChangeAspect="1"/>
          </p:cNvPicPr>
          <p:nvPr/>
        </p:nvPicPr>
        <p:blipFill>
          <a:blip r:embed="rId4"/>
          <a:stretch>
            <a:fillRect/>
          </a:stretch>
        </p:blipFill>
        <p:spPr>
          <a:xfrm>
            <a:off x="1545907" y="3513903"/>
            <a:ext cx="2143125" cy="2143125"/>
          </a:xfrm>
          <a:prstGeom prst="rect">
            <a:avLst/>
          </a:prstGeom>
        </p:spPr>
      </p:pic>
      <p:pic>
        <p:nvPicPr>
          <p:cNvPr id="10" name="Picture 9"/>
          <p:cNvPicPr>
            <a:picLocks noChangeAspect="1"/>
          </p:cNvPicPr>
          <p:nvPr/>
        </p:nvPicPr>
        <p:blipFill>
          <a:blip r:embed="rId5"/>
          <a:stretch>
            <a:fillRect/>
          </a:stretch>
        </p:blipFill>
        <p:spPr>
          <a:xfrm>
            <a:off x="4309186" y="2617088"/>
            <a:ext cx="3142335" cy="2064639"/>
          </a:xfrm>
          <a:prstGeom prst="rect">
            <a:avLst/>
          </a:prstGeom>
        </p:spPr>
      </p:pic>
      <p:sp>
        <p:nvSpPr>
          <p:cNvPr id="8" name="Rectangle: Rounded Corners 7">
            <a:extLst>
              <a:ext uri="{FF2B5EF4-FFF2-40B4-BE49-F238E27FC236}">
                <a16:creationId xmlns:a16="http://schemas.microsoft.com/office/drawing/2014/main" id="{3D49C370-D28A-434C-B462-943E59B80A75}"/>
              </a:ext>
            </a:extLst>
          </p:cNvPr>
          <p:cNvSpPr/>
          <p:nvPr/>
        </p:nvSpPr>
        <p:spPr>
          <a:xfrm>
            <a:off x="7021828" y="1424970"/>
            <a:ext cx="4324196" cy="345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3CAF2CD-3F8C-46C7-82CF-BBB022777D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8876" y="1761068"/>
            <a:ext cx="3708724" cy="2779071"/>
          </a:xfrm>
          <a:prstGeom prst="rect">
            <a:avLst/>
          </a:prstGeom>
        </p:spPr>
      </p:pic>
      <p:sp>
        <p:nvSpPr>
          <p:cNvPr id="17" name="Rectangle: Rounded Corners 16">
            <a:extLst>
              <a:ext uri="{FF2B5EF4-FFF2-40B4-BE49-F238E27FC236}">
                <a16:creationId xmlns:a16="http://schemas.microsoft.com/office/drawing/2014/main" id="{93531D73-D902-4341-96A7-38BC59E1A703}"/>
              </a:ext>
            </a:extLst>
          </p:cNvPr>
          <p:cNvSpPr/>
          <p:nvPr/>
        </p:nvSpPr>
        <p:spPr>
          <a:xfrm>
            <a:off x="763107" y="1474516"/>
            <a:ext cx="3846215" cy="345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8F8E76C-B195-4241-BDD6-9E31ACA66992}"/>
              </a:ext>
            </a:extLst>
          </p:cNvPr>
          <p:cNvPicPr>
            <a:picLocks noChangeAspect="1"/>
          </p:cNvPicPr>
          <p:nvPr/>
        </p:nvPicPr>
        <p:blipFill>
          <a:blip r:embed="rId7"/>
          <a:stretch>
            <a:fillRect/>
          </a:stretch>
        </p:blipFill>
        <p:spPr>
          <a:xfrm>
            <a:off x="967659" y="1660094"/>
            <a:ext cx="3347477" cy="2981017"/>
          </a:xfrm>
          <a:prstGeom prst="rect">
            <a:avLst/>
          </a:prstGeom>
        </p:spPr>
      </p:pic>
    </p:spTree>
    <p:extLst>
      <p:ext uri="{BB962C8B-B14F-4D97-AF65-F5344CB8AC3E}">
        <p14:creationId xmlns:p14="http://schemas.microsoft.com/office/powerpoint/2010/main" val="286146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Memory Hard Functions</a:t>
            </a:r>
          </a:p>
        </p:txBody>
      </p:sp>
      <p:sp>
        <p:nvSpPr>
          <p:cNvPr id="3" name="Content Placeholder 2"/>
          <p:cNvSpPr>
            <a:spLocks noGrp="1"/>
          </p:cNvSpPr>
          <p:nvPr>
            <p:ph idx="1"/>
          </p:nvPr>
        </p:nvSpPr>
        <p:spPr/>
        <p:txBody>
          <a:bodyPr>
            <a:normAutofit/>
          </a:bodyPr>
          <a:lstStyle/>
          <a:p>
            <a:r>
              <a:rPr lang="en-US" sz="3000" dirty="0"/>
              <a:t> Memory hard functions require comparatively more resources for adversaries to compute</a:t>
            </a:r>
          </a:p>
          <a:p>
            <a:endParaRPr lang="en-US" sz="3000" dirty="0"/>
          </a:p>
          <a:p>
            <a:r>
              <a:rPr lang="en-US" sz="3000" dirty="0"/>
              <a:t> Data-dependent memory hard functions are susceptible to side-channel attacks </a:t>
            </a:r>
          </a:p>
          <a:p>
            <a:endParaRPr lang="en-US" sz="3000" dirty="0"/>
          </a:p>
          <a:p>
            <a:r>
              <a:rPr lang="en-US" sz="3000" dirty="0"/>
              <a:t> Data-independent memory hard functions (</a:t>
            </a:r>
            <a:r>
              <a:rPr lang="en-US" sz="3000" dirty="0" err="1"/>
              <a:t>iMHFs</a:t>
            </a:r>
            <a:r>
              <a:rPr lang="en-US" sz="3000" dirty="0"/>
              <a:t>)</a:t>
            </a:r>
          </a:p>
        </p:txBody>
      </p:sp>
    </p:spTree>
    <p:extLst>
      <p:ext uri="{BB962C8B-B14F-4D97-AF65-F5344CB8AC3E}">
        <p14:creationId xmlns:p14="http://schemas.microsoft.com/office/powerpoint/2010/main" val="37625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806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97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146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538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Background</a:t>
            </a:r>
          </a:p>
        </p:txBody>
      </p:sp>
      <p:sp>
        <p:nvSpPr>
          <p:cNvPr id="3" name="Content Placeholder 2"/>
          <p:cNvSpPr>
            <a:spLocks noGrp="1"/>
          </p:cNvSpPr>
          <p:nvPr>
            <p:ph idx="1"/>
          </p:nvPr>
        </p:nvSpPr>
        <p:spPr/>
        <p:txBody>
          <a:bodyPr>
            <a:normAutofit/>
          </a:bodyPr>
          <a:lstStyle/>
          <a:p>
            <a:r>
              <a:rPr lang="en-US" sz="3000" dirty="0"/>
              <a:t> Users tend to pick weak passwords</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346"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8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19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28800"/>
            <a:ext cx="3810000" cy="3810000"/>
          </a:xfrm>
          <a:prstGeom prst="rect">
            <a:avLst/>
          </a:prstGeom>
          <a:scene3d>
            <a:camera prst="orthographicFront">
              <a:rot lat="1800000" lon="0" rev="1800000"/>
            </a:camera>
            <a:lightRig rig="threePt" dir="t"/>
          </a:scene3d>
        </p:spPr>
      </p:pic>
      <p:sp>
        <p:nvSpPr>
          <p:cNvPr id="2" name="Title 1"/>
          <p:cNvSpPr>
            <a:spLocks noGrp="1"/>
          </p:cNvSpPr>
          <p:nvPr>
            <p:ph type="title"/>
          </p:nvPr>
        </p:nvSpPr>
        <p:spPr/>
        <p:txBody>
          <a:bodyPr/>
          <a:lstStyle/>
          <a:p>
            <a:r>
              <a:rPr lang="en-US" dirty="0">
                <a:solidFill>
                  <a:srgbClr val="C00000"/>
                </a:solidFill>
              </a:rPr>
              <a:t>Memory Hard Functions (MHF)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524000"/>
                <a:ext cx="10515600" cy="4351338"/>
              </a:xfrm>
            </p:spPr>
            <p:txBody>
              <a:bodyPr>
                <a:normAutofit/>
              </a:bodyPr>
              <a:lstStyle/>
              <a:p>
                <a:r>
                  <a:rPr lang="en-US" b="1" dirty="0"/>
                  <a:t>Intuition:</a:t>
                </a:r>
                <a:r>
                  <a:rPr lang="en-US" dirty="0"/>
                  <a:t> fill </a:t>
                </a:r>
                <a14:m>
                  <m:oMath xmlns:m="http://schemas.openxmlformats.org/officeDocument/2006/math">
                    <m:r>
                      <a:rPr lang="en-US" i="1">
                        <a:latin typeface="Cambria Math"/>
                        <a:ea typeface="Cambria Math"/>
                      </a:rPr>
                      <m:t>𝜏</m:t>
                    </m:r>
                  </m:oMath>
                </a14:m>
                <a:r>
                  <a:rPr lang="en-US" dirty="0"/>
                  <a:t> memory blocks with random content that must be kept in memory for entire duration of computation (</a:t>
                </a:r>
                <a14:m>
                  <m:oMath xmlns:m="http://schemas.openxmlformats.org/officeDocument/2006/math">
                    <m:r>
                      <a:rPr lang="en-US" i="1">
                        <a:latin typeface="Cambria Math"/>
                        <a:ea typeface="Cambria Math"/>
                      </a:rPr>
                      <m:t>𝜏</m:t>
                    </m:r>
                  </m:oMath>
                </a14:m>
                <a:r>
                  <a:rPr lang="en-US" dirty="0"/>
                  <a:t> steps).</a:t>
                </a:r>
              </a:p>
              <a:p>
                <a:pPr marL="50800" lvl="1" indent="0">
                  <a:spcBef>
                    <a:spcPts val="1000"/>
                  </a:spcBef>
                  <a:buSzPts val="2800"/>
                  <a:buNone/>
                </a:pPr>
                <a:r>
                  <a:rPr lang="en-US" dirty="0">
                    <a:sym typeface="Wingdings" pitchFamily="2" charset="2"/>
                  </a:rPr>
                  <a:t>	</a:t>
                </a:r>
                <a:r>
                  <a:rPr lang="en-US" dirty="0"/>
                  <a:t>Expensive even on customized hardware</a:t>
                </a:r>
              </a:p>
              <a:p>
                <a:pPr marL="0" indent="0">
                  <a:buNone/>
                </a:pPr>
                <a:r>
                  <a:rPr lang="en-US" dirty="0"/>
                  <a:t>                                                              vs. </a:t>
                </a:r>
              </a:p>
              <a:p>
                <a:endParaRPr lang="en-US" dirty="0"/>
              </a:p>
              <a:p>
                <a:pPr marL="50800" indent="0">
                  <a:buNone/>
                </a:pPr>
                <a:endParaRPr lang="en-US" dirty="0"/>
              </a:p>
              <a:p>
                <a:pPr marL="5334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524000"/>
                <a:ext cx="10515600" cy="4351338"/>
              </a:xfrm>
              <a:blipFill rotWithShape="1">
                <a:blip r:embed="rId4"/>
                <a:stretch>
                  <a:fillRect l="-580"/>
                </a:stretch>
              </a:blipFill>
            </p:spPr>
            <p:txBody>
              <a:bodyPr/>
              <a:lstStyle/>
              <a:p>
                <a:r>
                  <a:rPr lang="en-US">
                    <a:noFill/>
                  </a:rPr>
                  <a:t> </a:t>
                </a:r>
              </a:p>
            </p:txBody>
          </p:sp>
        </mc:Fallback>
      </mc:AlternateContent>
      <p:pic>
        <p:nvPicPr>
          <p:cNvPr id="4100"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7471" y="2895600"/>
            <a:ext cx="1925133" cy="19251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5584" y="3335084"/>
            <a:ext cx="169010" cy="1690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6834594" y="3504094"/>
            <a:ext cx="2178777" cy="952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34594" y="3102986"/>
            <a:ext cx="2178777" cy="2691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p:cNvSpPr txBox="1">
                <a:spLocks/>
              </p:cNvSpPr>
              <p:nvPr/>
            </p:nvSpPr>
            <p:spPr>
              <a:xfrm>
                <a:off x="609600" y="4422010"/>
                <a:ext cx="10515600"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Ideal MHF</a:t>
                </a:r>
                <a:r>
                  <a:rPr lang="en-US" dirty="0"/>
                  <a:t>: Area-Time Costs scale Quadratically with </a:t>
                </a:r>
                <a14:m>
                  <m:oMath xmlns:m="http://schemas.openxmlformats.org/officeDocument/2006/math">
                    <m:r>
                      <a:rPr lang="en-US" i="1" smtClean="0">
                        <a:latin typeface="Cambria Math"/>
                        <a:ea typeface="Cambria Math"/>
                      </a:rPr>
                      <m:t>𝜏</m:t>
                    </m:r>
                  </m:oMath>
                </a14:m>
                <a:endParaRPr lang="en-US" dirty="0"/>
              </a:p>
              <a:p>
                <a:pPr marL="533400" lvl="1" indent="0">
                  <a:buFont typeface="Arial"/>
                  <a:buNone/>
                </a:pPr>
                <a14:m>
                  <m:oMathPara xmlns:m="http://schemas.openxmlformats.org/officeDocument/2006/math">
                    <m:oMathParaPr>
                      <m:jc m:val="centerGroup"/>
                    </m:oMathParaPr>
                    <m:oMath xmlns:m="http://schemas.openxmlformats.org/officeDocument/2006/math">
                      <m:r>
                        <a:rPr lang="en-US" i="1">
                          <a:latin typeface="Cambria Math"/>
                        </a:rPr>
                        <m:t>𝑘</m:t>
                      </m:r>
                      <m:r>
                        <a:rPr lang="en-US" i="1">
                          <a:latin typeface="Cambria Math"/>
                        </a:rPr>
                        <m:t>=</m:t>
                      </m:r>
                      <m:r>
                        <a:rPr lang="en-US" i="1">
                          <a:latin typeface="Cambria Math"/>
                          <a:ea typeface="Cambria Math"/>
                        </a:rPr>
                        <m:t>𝜏</m:t>
                      </m:r>
                      <m:sSub>
                        <m:sSubPr>
                          <m:ctrlPr>
                            <a:rPr lang="en-US" i="1">
                              <a:latin typeface="Cambria Math" panose="02040503050406030204" pitchFamily="18" charset="0"/>
                              <a:ea typeface="Cambria Math"/>
                            </a:rPr>
                          </m:ctrlPr>
                        </m:sSubPr>
                        <m:e>
                          <m:r>
                            <a:rPr lang="en-US" i="1">
                              <a:latin typeface="Cambria Math"/>
                              <a:ea typeface="Cambria Math"/>
                            </a:rPr>
                            <m:t>×</m:t>
                          </m:r>
                          <m:r>
                            <a:rPr lang="en-US" i="1">
                              <a:latin typeface="Cambria Math"/>
                              <a:ea typeface="Cambria Math"/>
                            </a:rPr>
                            <m:t>𝐶</m:t>
                          </m:r>
                        </m:e>
                        <m:sub>
                          <m:r>
                            <a:rPr lang="en-US" i="1">
                              <a:latin typeface="Cambria Math"/>
                              <a:ea typeface="Cambria Math"/>
                            </a:rPr>
                            <m:t>𝐻</m:t>
                          </m:r>
                        </m:sub>
                      </m:sSub>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𝜏</m:t>
                          </m:r>
                        </m:e>
                        <m:sup>
                          <m:r>
                            <a:rPr lang="en-US" i="1">
                              <a:latin typeface="Cambria Math"/>
                              <a:ea typeface="Cambria Math"/>
                            </a:rPr>
                            <m:t>2</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𝐶</m:t>
                          </m:r>
                        </m:e>
                        <m:sub>
                          <m:r>
                            <a:rPr lang="en-US" i="1">
                              <a:latin typeface="Cambria Math"/>
                              <a:ea typeface="Cambria Math"/>
                            </a:rPr>
                            <m:t>𝑚𝑒𝑚</m:t>
                          </m:r>
                        </m:sub>
                      </m:sSub>
                    </m:oMath>
                  </m:oMathPara>
                </a14:m>
                <a:endParaRPr lang="en-US" dirty="0"/>
              </a:p>
              <a:p>
                <a:pPr lvl="1"/>
                <a:r>
                  <a:rPr lang="en-US" b="1" dirty="0"/>
                  <a:t>Contrast: </a:t>
                </a:r>
                <a:r>
                  <a:rPr lang="en-US" dirty="0"/>
                  <a:t>BCRYPT/PBKDF2 costs scale linearly with </a:t>
                </a:r>
                <a14:m>
                  <m:oMath xmlns:m="http://schemas.openxmlformats.org/officeDocument/2006/math">
                    <m:r>
                      <a:rPr lang="en-US" i="1">
                        <a:latin typeface="Cambria Math"/>
                        <a:ea typeface="Cambria Math"/>
                      </a:rPr>
                      <m:t>𝜏</m:t>
                    </m:r>
                  </m:oMath>
                </a14:m>
                <a:endParaRPr lang="en-US" dirty="0"/>
              </a:p>
              <a:p>
                <a:pPr marL="533400" lvl="1" indent="0">
                  <a:buFont typeface="Arial"/>
                  <a:buNone/>
                </a:pPr>
                <a:endParaRPr lang="en-US" dirty="0">
                  <a:ea typeface="Cambria Math"/>
                </a:endParaRPr>
              </a:p>
              <a:p>
                <a:pPr marL="533400" lvl="1" indent="0">
                  <a:buFont typeface="Arial"/>
                  <a:buNone/>
                </a:pPr>
                <a:r>
                  <a:rPr lang="en-US" b="1" dirty="0"/>
                  <a:t>Candidate MHFs: </a:t>
                </a:r>
                <a:r>
                  <a:rPr lang="en-US" dirty="0"/>
                  <a:t>SCRYPT, Argon2id, DRSample</a:t>
                </a:r>
              </a:p>
              <a:p>
                <a:pPr lvl="1"/>
                <a:endParaRPr lang="en-US"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609600" y="4422010"/>
                <a:ext cx="10515600" cy="4351338"/>
              </a:xfrm>
              <a:prstGeom prst="rect">
                <a:avLst/>
              </a:prstGeom>
              <a:blipFill rotWithShape="1">
                <a:blip r:embed="rId7"/>
                <a:stretch>
                  <a:fillRect l="-58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6495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MHFs Are Helpful</a:t>
            </a:r>
          </a:p>
        </p:txBody>
      </p:sp>
      <p:sp>
        <p:nvSpPr>
          <p:cNvPr id="3" name="Text Placeholder 2"/>
          <p:cNvSpPr>
            <a:spLocks noGrp="1"/>
          </p:cNvSpPr>
          <p:nvPr>
            <p:ph type="body" idx="1"/>
          </p:nvPr>
        </p:nvSpPr>
        <p:spPr>
          <a:xfrm>
            <a:off x="533400" y="1643612"/>
            <a:ext cx="4419600" cy="4351338"/>
          </a:xfrm>
        </p:spPr>
        <p:txBody>
          <a:bodyPr/>
          <a:lstStyle/>
          <a:p>
            <a:r>
              <a:rPr lang="en-US" dirty="0"/>
              <a:t>“Pessimistic” Analysis</a:t>
            </a:r>
          </a:p>
          <a:p>
            <a:pPr lvl="1"/>
            <a:r>
              <a:rPr lang="en-US" dirty="0"/>
              <a:t>a=1</a:t>
            </a:r>
          </a:p>
          <a:p>
            <a:pPr lvl="2"/>
            <a:r>
              <a:rPr lang="en-US" dirty="0"/>
              <a:t>No Diminishing Marginal Returns (a=1)</a:t>
            </a:r>
          </a:p>
          <a:p>
            <a:pPr lvl="1"/>
            <a:r>
              <a:rPr lang="en-US" dirty="0"/>
              <a:t>v=$4</a:t>
            </a:r>
          </a:p>
          <a:p>
            <a:pPr lvl="2"/>
            <a:r>
              <a:rPr lang="en-US" dirty="0"/>
              <a:t>Value of cracked password is order of magnitude higher than in previous analysis</a:t>
            </a:r>
          </a:p>
          <a:p>
            <a:r>
              <a:rPr lang="en-US" b="1" dirty="0"/>
              <a:t>Quadratic Scaling: </a:t>
            </a:r>
            <a:r>
              <a:rPr lang="en-US" dirty="0"/>
              <a:t>Less time required to give the same protection!</a:t>
            </a:r>
          </a:p>
        </p:txBody>
      </p:sp>
      <p:pic>
        <p:nvPicPr>
          <p:cNvPr id="9" name="Shape 497"/>
          <p:cNvPicPr preferRelativeResize="0"/>
          <p:nvPr/>
        </p:nvPicPr>
        <p:blipFill>
          <a:blip r:embed="rId2">
            <a:alphaModFix/>
          </a:blip>
          <a:stretch>
            <a:fillRect/>
          </a:stretch>
        </p:blipFill>
        <p:spPr>
          <a:xfrm>
            <a:off x="5123246" y="1032350"/>
            <a:ext cx="6048375" cy="5105400"/>
          </a:xfrm>
          <a:prstGeom prst="rect">
            <a:avLst/>
          </a:prstGeom>
          <a:noFill/>
          <a:ln>
            <a:noFill/>
          </a:ln>
        </p:spPr>
      </p:pic>
      <p:sp>
        <p:nvSpPr>
          <p:cNvPr id="10" name="Shape 498"/>
          <p:cNvSpPr txBox="1"/>
          <p:nvPr/>
        </p:nvSpPr>
        <p:spPr>
          <a:xfrm>
            <a:off x="5308600" y="6028700"/>
            <a:ext cx="2133600" cy="42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b="1"/>
              <a:t>MHF: ~250ms</a:t>
            </a:r>
            <a:endParaRPr sz="1800" b="1"/>
          </a:p>
        </p:txBody>
      </p:sp>
      <p:sp>
        <p:nvSpPr>
          <p:cNvPr id="11" name="Shape 499"/>
          <p:cNvSpPr txBox="1"/>
          <p:nvPr/>
        </p:nvSpPr>
        <p:spPr>
          <a:xfrm>
            <a:off x="8737600" y="5994950"/>
            <a:ext cx="2628900" cy="49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b="1"/>
              <a:t>Non-MHF:~2 minutes</a:t>
            </a:r>
            <a:endParaRPr sz="1800" b="1"/>
          </a:p>
        </p:txBody>
      </p:sp>
      <p:cxnSp>
        <p:nvCxnSpPr>
          <p:cNvPr id="12" name="Shape 500"/>
          <p:cNvCxnSpPr>
            <a:stCxn id="10" idx="0"/>
          </p:cNvCxnSpPr>
          <p:nvPr/>
        </p:nvCxnSpPr>
        <p:spPr>
          <a:xfrm rot="10800000" flipH="1">
            <a:off x="6375400" y="4630400"/>
            <a:ext cx="431700" cy="1398300"/>
          </a:xfrm>
          <a:prstGeom prst="straightConnector1">
            <a:avLst/>
          </a:prstGeom>
          <a:noFill/>
          <a:ln w="19050" cap="flat" cmpd="sng">
            <a:solidFill>
              <a:schemeClr val="dk2"/>
            </a:solidFill>
            <a:prstDash val="solid"/>
            <a:round/>
            <a:headEnd type="none" w="med" len="med"/>
            <a:tailEnd type="triangle" w="med" len="med"/>
          </a:ln>
        </p:spPr>
      </p:cxnSp>
      <p:cxnSp>
        <p:nvCxnSpPr>
          <p:cNvPr id="13" name="Shape 501"/>
          <p:cNvCxnSpPr>
            <a:stCxn id="11" idx="0"/>
          </p:cNvCxnSpPr>
          <p:nvPr/>
        </p:nvCxnSpPr>
        <p:spPr>
          <a:xfrm rot="10800000">
            <a:off x="9220150" y="4655750"/>
            <a:ext cx="831900" cy="13392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1557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50800" lvl="0"/>
            <a:r>
              <a:rPr lang="en-US" dirty="0">
                <a:solidFill>
                  <a:srgbClr val="C00000"/>
                </a:solidFill>
              </a:rPr>
              <a:t>Executive Summary of Our Findings</a:t>
            </a:r>
          </a:p>
        </p:txBody>
      </p:sp>
      <p:sp>
        <p:nvSpPr>
          <p:cNvPr id="228" name="Shape 228"/>
          <p:cNvSpPr txBox="1">
            <a:spLocks noGrp="1"/>
          </p:cNvSpPr>
          <p:nvPr>
            <p:ph type="body" idx="1"/>
          </p:nvPr>
        </p:nvSpPr>
        <p:spPr>
          <a:xfrm>
            <a:off x="1065320" y="1752600"/>
            <a:ext cx="10669480" cy="4351200"/>
          </a:xfrm>
          <a:prstGeom prst="rect">
            <a:avLst/>
          </a:prstGeom>
        </p:spPr>
        <p:txBody>
          <a:bodyPr spcFirstLastPara="1" wrap="square" lIns="91425" tIns="91425" rIns="91425" bIns="91425" anchor="t" anchorCtr="0">
            <a:noAutofit/>
          </a:bodyPr>
          <a:lstStyle/>
          <a:p>
            <a:r>
              <a:rPr lang="en-US" dirty="0"/>
              <a:t>BCRYPT/PBKDF2 provide insufficient protection for most user passwords!</a:t>
            </a:r>
          </a:p>
          <a:p>
            <a:endParaRPr lang="en-US" dirty="0"/>
          </a:p>
          <a:p>
            <a:r>
              <a:rPr lang="en-US" dirty="0"/>
              <a:t>Memory Hard Functions provide much stronger protection</a:t>
            </a:r>
          </a:p>
          <a:p>
            <a:pPr lvl="1"/>
            <a:r>
              <a:rPr lang="en-US" dirty="0"/>
              <a:t>SCRYPT, Argon2id, </a:t>
            </a:r>
            <a:r>
              <a:rPr lang="en-US" dirty="0" err="1"/>
              <a:t>DRSample</a:t>
            </a:r>
            <a:endParaRPr lang="en-US" dirty="0"/>
          </a:p>
          <a:p>
            <a:endParaRPr lang="en-US" dirty="0"/>
          </a:p>
          <a:p>
            <a:endParaRPr lang="en-US" dirty="0"/>
          </a:p>
          <a:p>
            <a:endParaRPr lang="en-US" dirty="0"/>
          </a:p>
          <a:p>
            <a:endParaRPr lang="en-US" dirty="0"/>
          </a:p>
          <a:p>
            <a:endParaRPr lang="en-US" dirty="0"/>
          </a:p>
          <a:p>
            <a:pPr marL="50800" lvl="0" indent="0">
              <a:buNone/>
            </a:pPr>
            <a:endParaRPr lang="en-US" dirty="0"/>
          </a:p>
        </p:txBody>
      </p:sp>
      <p:pic>
        <p:nvPicPr>
          <p:cNvPr id="2050" name="Picture 2" descr="Image result for frown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828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descr="File:Smiley.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9560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1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50800" lvl="0"/>
            <a:r>
              <a:rPr lang="en-US" dirty="0">
                <a:solidFill>
                  <a:srgbClr val="C00000"/>
                </a:solidFill>
              </a:rPr>
              <a:t>Recommendations for Users</a:t>
            </a:r>
          </a:p>
        </p:txBody>
      </p:sp>
      <p:sp>
        <p:nvSpPr>
          <p:cNvPr id="228" name="Shape 228"/>
          <p:cNvSpPr txBox="1">
            <a:spLocks noGrp="1"/>
          </p:cNvSpPr>
          <p:nvPr>
            <p:ph type="body" idx="1"/>
          </p:nvPr>
        </p:nvSpPr>
        <p:spPr>
          <a:xfrm>
            <a:off x="457200" y="1752600"/>
            <a:ext cx="11277600" cy="4351200"/>
          </a:xfrm>
          <a:prstGeom prst="rect">
            <a:avLst/>
          </a:prstGeom>
        </p:spPr>
        <p:txBody>
          <a:bodyPr spcFirstLastPara="1" wrap="square" lIns="91425" tIns="91425" rIns="91425" bIns="91425" anchor="t" anchorCtr="0">
            <a:noAutofit/>
          </a:bodyPr>
          <a:lstStyle/>
          <a:p>
            <a:r>
              <a:rPr lang="en-US" dirty="0"/>
              <a:t>Enable Two-Factor Authentication</a:t>
            </a:r>
          </a:p>
          <a:p>
            <a:endParaRPr lang="en-US" dirty="0"/>
          </a:p>
          <a:p>
            <a:r>
              <a:rPr lang="en-US" dirty="0"/>
              <a:t>Focus energy on selecting different passwords for different accounts (as opposed to selecting more complex passwords)</a:t>
            </a:r>
          </a:p>
          <a:p>
            <a:endParaRPr lang="en-US" dirty="0"/>
          </a:p>
          <a:p>
            <a:r>
              <a:rPr lang="en-US" dirty="0"/>
              <a:t>Write down (part of) your passwords?  </a:t>
            </a:r>
          </a:p>
          <a:p>
            <a:pPr lvl="1"/>
            <a:r>
              <a:rPr lang="en-US" b="1" dirty="0"/>
              <a:t>Example: </a:t>
            </a:r>
            <a:r>
              <a:rPr lang="en-US" dirty="0"/>
              <a:t>(TAMU, </a:t>
            </a:r>
            <a:r>
              <a:rPr lang="en-US" dirty="0" err="1"/>
              <a:t>szhou</a:t>
            </a:r>
            <a:r>
              <a:rPr lang="en-US" dirty="0"/>
              <a:t>, ______3jtph$)</a:t>
            </a:r>
          </a:p>
          <a:p>
            <a:endParaRPr lang="en-US" dirty="0"/>
          </a:p>
          <a:p>
            <a:endParaRPr lang="en-US" dirty="0"/>
          </a:p>
          <a:p>
            <a:endParaRPr lang="en-US" dirty="0"/>
          </a:p>
          <a:p>
            <a:endParaRPr lang="en-US" dirty="0"/>
          </a:p>
          <a:p>
            <a:endParaRPr lang="en-US" dirty="0"/>
          </a:p>
          <a:p>
            <a:endParaRPr lang="en-US" dirty="0"/>
          </a:p>
          <a:p>
            <a:pPr marL="50800" lvl="0" indent="0">
              <a:buNone/>
            </a:pPr>
            <a:endParaRPr lang="en-US" dirty="0"/>
          </a:p>
        </p:txBody>
      </p:sp>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8155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6301-AEBB-362D-67BB-EFD0415F1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D2BCD-CAAC-8420-4D05-5CE44C67C4E5}"/>
              </a:ext>
            </a:extLst>
          </p:cNvPr>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a:extLst>
              <a:ext uri="{FF2B5EF4-FFF2-40B4-BE49-F238E27FC236}">
                <a16:creationId xmlns:a16="http://schemas.microsoft.com/office/drawing/2014/main" id="{AFB6E719-D109-7A8E-9F4F-E4741FCCA38E}"/>
              </a:ext>
            </a:extLst>
          </p:cNvPr>
          <p:cNvSpPr>
            <a:spLocks noGrp="1"/>
          </p:cNvSpPr>
          <p:nvPr>
            <p:ph idx="1"/>
          </p:nvPr>
        </p:nvSpPr>
        <p:spPr/>
        <p:txBody>
          <a:bodyPr>
            <a:normAutofit/>
          </a:bodyPr>
          <a:lstStyle/>
          <a:p>
            <a:pPr>
              <a:lnSpc>
                <a:spcPct val="200000"/>
              </a:lnSpc>
            </a:pPr>
            <a:r>
              <a:rPr lang="en-US" sz="3000" dirty="0"/>
              <a:t>Economics of Password Hashing</a:t>
            </a:r>
          </a:p>
          <a:p>
            <a:pPr>
              <a:lnSpc>
                <a:spcPct val="200000"/>
              </a:lnSpc>
            </a:pPr>
            <a:r>
              <a:rPr lang="en-US" sz="3000" dirty="0">
                <a:solidFill>
                  <a:srgbClr val="00B050"/>
                </a:solidFill>
              </a:rPr>
              <a:t>Graph Pebbling and Evaluations</a:t>
            </a:r>
          </a:p>
          <a:p>
            <a:pPr>
              <a:lnSpc>
                <a:spcPct val="200000"/>
              </a:lnSpc>
            </a:pPr>
            <a:r>
              <a:rPr lang="en-US" sz="3000" dirty="0"/>
              <a:t>Computability of Graph Pebbling</a:t>
            </a:r>
          </a:p>
        </p:txBody>
      </p:sp>
    </p:spTree>
    <p:extLst>
      <p:ext uri="{BB962C8B-B14F-4D97-AF65-F5344CB8AC3E}">
        <p14:creationId xmlns:p14="http://schemas.microsoft.com/office/powerpoint/2010/main" val="2546100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cstate="print"/>
          <a:srcRect/>
          <a:stretch>
            <a:fillRect/>
          </a:stretch>
        </p:blipFill>
        <p:spPr bwMode="auto">
          <a:xfrm>
            <a:off x="572650" y="3346428"/>
            <a:ext cx="1868921" cy="158139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solidFill>
                  <a:srgbClr val="C00000"/>
                </a:solidFill>
              </a:rPr>
              <a:t>Goal: Moderately Expensive Hash Function</a:t>
            </a:r>
          </a:p>
        </p:txBody>
      </p:sp>
      <p:pic>
        <p:nvPicPr>
          <p:cNvPr id="5" name="Picture 6"/>
          <p:cNvPicPr>
            <a:picLocks noChangeAspect="1" noChangeArrowheads="1"/>
          </p:cNvPicPr>
          <p:nvPr/>
        </p:nvPicPr>
        <p:blipFill>
          <a:blip r:embed="rId4" cstate="print"/>
          <a:srcRect/>
          <a:stretch>
            <a:fillRect/>
          </a:stretch>
        </p:blipFill>
        <p:spPr bwMode="auto">
          <a:xfrm>
            <a:off x="2644007" y="3676075"/>
            <a:ext cx="990600" cy="1651479"/>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10478644" y="2830881"/>
            <a:ext cx="1219200" cy="1031095"/>
          </a:xfrm>
          <a:prstGeom prst="rect">
            <a:avLst/>
          </a:prstGeom>
          <a:noFill/>
          <a:ln w="9525">
            <a:noFill/>
            <a:miter lim="800000"/>
            <a:headEnd/>
            <a:tailEnd/>
          </a:ln>
        </p:spPr>
      </p:pic>
      <p:pic>
        <p:nvPicPr>
          <p:cNvPr id="10" name="Picture 6" descr="http://us.123rf.com/400wm/400/400/frbird/frbird1002/frbird100200075/6443766-gold-co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7724" y="4056519"/>
            <a:ext cx="468409" cy="4782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s.123rf.com/400wm/400/400/frbird/frbird1002/frbird100200075/6443766-gold-co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035053"/>
            <a:ext cx="457200" cy="46676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2622317" y="1902277"/>
            <a:ext cx="8229600" cy="1143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867" dirty="0"/>
              <a:t>Fast on PC and </a:t>
            </a:r>
          </a:p>
          <a:p>
            <a:r>
              <a:rPr lang="en-US" sz="5867" dirty="0"/>
              <a:t>Expensive on ASIC?</a:t>
            </a:r>
          </a:p>
          <a:p>
            <a:endParaRPr lang="en-US" sz="5867"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673" y="4733898"/>
            <a:ext cx="1948873" cy="1948873"/>
          </a:xfrm>
          <a:prstGeom prst="rect">
            <a:avLst/>
          </a:prstGeom>
        </p:spPr>
      </p:pic>
      <p:pic>
        <p:nvPicPr>
          <p:cNvPr id="16" name="Picture 1"/>
          <p:cNvPicPr>
            <a:picLocks noChangeAspect="1" noChangeArrowheads="1"/>
          </p:cNvPicPr>
          <p:nvPr/>
        </p:nvPicPr>
        <p:blipFill>
          <a:blip r:embed="rId9" cstate="print"/>
          <a:srcRect/>
          <a:stretch>
            <a:fillRect/>
          </a:stretch>
        </p:blipFill>
        <p:spPr bwMode="auto">
          <a:xfrm>
            <a:off x="10403401" y="3956383"/>
            <a:ext cx="1294443" cy="1942879"/>
          </a:xfrm>
          <a:prstGeom prst="rect">
            <a:avLst/>
          </a:prstGeom>
          <a:noFill/>
          <a:ln w="9525">
            <a:noFill/>
            <a:miter lim="800000"/>
            <a:headEnd/>
            <a:tailEnd/>
          </a:ln>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572" y="1591479"/>
            <a:ext cx="3151064" cy="1764596"/>
          </a:xfrm>
          <a:prstGeom prst="rect">
            <a:avLst/>
          </a:prstGeom>
        </p:spPr>
      </p:pic>
      <p:pic>
        <p:nvPicPr>
          <p:cNvPr id="2050" name="Picture 2" descr="Image result for impatient us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27562" y="3430294"/>
            <a:ext cx="2590799" cy="17306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us.123rf.com/400wm/400/400/frbird/frbird1002/frbird100200075/6443766-gold-co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1856" y="4549234"/>
            <a:ext cx="468409" cy="4782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s.123rf.com/400wm/400/400/frbird/frbird1002/frbird100200075/6443766-gold-co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9932" y="4527768"/>
            <a:ext cx="457200" cy="46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517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Tree>
    <p:extLst>
      <p:ext uri="{BB962C8B-B14F-4D97-AF65-F5344CB8AC3E}">
        <p14:creationId xmlns:p14="http://schemas.microsoft.com/office/powerpoint/2010/main" val="188300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565" y="222386"/>
            <a:ext cx="2120380" cy="2136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
        <p:nvSpPr>
          <p:cNvPr id="8" name="TextBox 7"/>
          <p:cNvSpPr txBox="1"/>
          <p:nvPr/>
        </p:nvSpPr>
        <p:spPr>
          <a:xfrm>
            <a:off x="6282153" y="2369676"/>
            <a:ext cx="5283200" cy="1774973"/>
          </a:xfrm>
          <a:prstGeom prst="rect">
            <a:avLst/>
          </a:prstGeom>
          <a:noFill/>
        </p:spPr>
        <p:txBody>
          <a:bodyPr wrap="square" rtlCol="0">
            <a:spAutoFit/>
          </a:bodyPr>
          <a:lstStyle/>
          <a:p>
            <a:r>
              <a:rPr lang="en-US" sz="4267" dirty="0"/>
              <a:t>We recommend that you use Argon2…</a:t>
            </a:r>
          </a:p>
          <a:p>
            <a:endParaRPr lang="en-US" sz="2400" dirty="0"/>
          </a:p>
        </p:txBody>
      </p:sp>
    </p:spTree>
    <p:extLst>
      <p:ext uri="{BB962C8B-B14F-4D97-AF65-F5344CB8AC3E}">
        <p14:creationId xmlns:p14="http://schemas.microsoft.com/office/powerpoint/2010/main" val="23648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565" y="222386"/>
            <a:ext cx="2120380" cy="2136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
        <p:nvSpPr>
          <p:cNvPr id="8" name="TextBox 7"/>
          <p:cNvSpPr txBox="1"/>
          <p:nvPr/>
        </p:nvSpPr>
        <p:spPr>
          <a:xfrm>
            <a:off x="6282153" y="2369677"/>
            <a:ext cx="5283200" cy="3416705"/>
          </a:xfrm>
          <a:prstGeom prst="rect">
            <a:avLst/>
          </a:prstGeom>
          <a:noFill/>
        </p:spPr>
        <p:txBody>
          <a:bodyPr wrap="square" rtlCol="0">
            <a:spAutoFit/>
          </a:bodyPr>
          <a:lstStyle/>
          <a:p>
            <a:r>
              <a:rPr lang="en-US" sz="4267" dirty="0"/>
              <a:t>We recommend that you use Argon2…</a:t>
            </a:r>
          </a:p>
          <a:p>
            <a:endParaRPr lang="en-US" sz="2400" dirty="0"/>
          </a:p>
          <a:p>
            <a:r>
              <a:rPr lang="en-US" sz="2667" dirty="0"/>
              <a:t>There are two main versions of Argon2, </a:t>
            </a:r>
            <a:r>
              <a:rPr lang="en-US" sz="2667" b="1" dirty="0"/>
              <a:t>Argon2i</a:t>
            </a:r>
            <a:r>
              <a:rPr lang="en-US" sz="2667" dirty="0"/>
              <a:t> and Argon2d. </a:t>
            </a:r>
            <a:r>
              <a:rPr lang="en-US" sz="2667" b="1" dirty="0"/>
              <a:t>Argon2i</a:t>
            </a:r>
            <a:r>
              <a:rPr lang="en-US" sz="2667" dirty="0"/>
              <a:t> is the safest against side-channel attacks</a:t>
            </a:r>
          </a:p>
        </p:txBody>
      </p:sp>
      <p:pic>
        <p:nvPicPr>
          <p:cNvPr id="9" name="Content Placeholder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2037" y="5695579"/>
            <a:ext cx="2358801" cy="919868"/>
          </a:xfrm>
          <a:prstGeom prst="rect">
            <a:avLst/>
          </a:prstGeom>
        </p:spPr>
      </p:pic>
      <p:sp>
        <p:nvSpPr>
          <p:cNvPr id="10" name="&quot;No&quot; Symbol 9"/>
          <p:cNvSpPr/>
          <p:nvPr/>
        </p:nvSpPr>
        <p:spPr>
          <a:xfrm>
            <a:off x="9918551" y="5228378"/>
            <a:ext cx="2026563" cy="1742100"/>
          </a:xfrm>
          <a:prstGeom prst="noSmoking">
            <a:avLst/>
          </a:prstGeom>
          <a:solidFill>
            <a:srgbClr val="FF00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5600" dirty="0" err="1">
              <a:solidFill>
                <a:schemeClr val="tx1"/>
              </a:solidFill>
            </a:endParaRPr>
          </a:p>
        </p:txBody>
      </p:sp>
    </p:spTree>
    <p:extLst>
      <p:ext uri="{BB962C8B-B14F-4D97-AF65-F5344CB8AC3E}">
        <p14:creationId xmlns:p14="http://schemas.microsoft.com/office/powerpoint/2010/main" val="319820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275414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4" name="Oval 3"/>
          <p:cNvSpPr/>
          <p:nvPr/>
        </p:nvSpPr>
        <p:spPr>
          <a:xfrm>
            <a:off x="1595334"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2536875"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sp>
        <p:nvSpPr>
          <p:cNvPr id="6" name="Oval 5"/>
          <p:cNvSpPr/>
          <p:nvPr/>
        </p:nvSpPr>
        <p:spPr>
          <a:xfrm>
            <a:off x="3478415" y="227510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3</a:t>
            </a:r>
          </a:p>
        </p:txBody>
      </p:sp>
      <p:cxnSp>
        <p:nvCxnSpPr>
          <p:cNvPr id="7" name="Straight Arrow Connector 6"/>
          <p:cNvCxnSpPr/>
          <p:nvPr/>
        </p:nvCxnSpPr>
        <p:spPr>
          <a:xfrm>
            <a:off x="2147309"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18014" y="2582310"/>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59554" y="2539134"/>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00750" y="2260186"/>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4</a:t>
            </a:r>
          </a:p>
        </p:txBody>
      </p:sp>
      <p:sp>
        <p:nvSpPr>
          <p:cNvPr id="11" name="Oval 10"/>
          <p:cNvSpPr/>
          <p:nvPr/>
        </p:nvSpPr>
        <p:spPr>
          <a:xfrm>
            <a:off x="6387127" y="229794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cxnSp>
        <p:nvCxnSpPr>
          <p:cNvPr id="12" name="Straight Arrow Connector 11"/>
          <p:cNvCxnSpPr/>
          <p:nvPr/>
        </p:nvCxnSpPr>
        <p:spPr>
          <a:xfrm>
            <a:off x="4952725" y="2533737"/>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5903" y="1901930"/>
            <a:ext cx="771365" cy="954107"/>
          </a:xfrm>
          <a:prstGeom prst="rect">
            <a:avLst/>
          </a:prstGeom>
          <a:noFill/>
        </p:spPr>
        <p:txBody>
          <a:bodyPr wrap="none" lIns="91440" tIns="45720" rIns="91440" bIns="45720" rtlCol="0">
            <a:spAutoFit/>
          </a:bodyPr>
          <a:lstStyle/>
          <a:p>
            <a:r>
              <a:rPr lang="en-US" sz="5600" dirty="0"/>
              <a:t>…</a:t>
            </a:r>
          </a:p>
        </p:txBody>
      </p:sp>
      <p:cxnSp>
        <p:nvCxnSpPr>
          <p:cNvPr id="14" name="Straight Arrow Connector 13"/>
          <p:cNvCxnSpPr/>
          <p:nvPr/>
        </p:nvCxnSpPr>
        <p:spPr>
          <a:xfrm>
            <a:off x="5941245"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50617" y="225342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a:off x="8982392" y="2566103"/>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968262" y="2582309"/>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32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95334"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2536875"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sp>
        <p:nvSpPr>
          <p:cNvPr id="6" name="Oval 5"/>
          <p:cNvSpPr/>
          <p:nvPr/>
        </p:nvSpPr>
        <p:spPr>
          <a:xfrm>
            <a:off x="3478415" y="227510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3</a:t>
            </a:r>
          </a:p>
        </p:txBody>
      </p:sp>
      <p:cxnSp>
        <p:nvCxnSpPr>
          <p:cNvPr id="7" name="Straight Arrow Connector 6"/>
          <p:cNvCxnSpPr/>
          <p:nvPr/>
        </p:nvCxnSpPr>
        <p:spPr>
          <a:xfrm>
            <a:off x="2147309"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18014" y="2582310"/>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59554" y="2539134"/>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00750" y="2260186"/>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4</a:t>
            </a:r>
          </a:p>
        </p:txBody>
      </p:sp>
      <p:sp>
        <p:nvSpPr>
          <p:cNvPr id="11" name="Oval 10"/>
          <p:cNvSpPr/>
          <p:nvPr/>
        </p:nvSpPr>
        <p:spPr>
          <a:xfrm>
            <a:off x="6387127" y="229794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cxnSp>
        <p:nvCxnSpPr>
          <p:cNvPr id="12" name="Straight Arrow Connector 11"/>
          <p:cNvCxnSpPr/>
          <p:nvPr/>
        </p:nvCxnSpPr>
        <p:spPr>
          <a:xfrm>
            <a:off x="4952725" y="2533737"/>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5903" y="1901930"/>
            <a:ext cx="771365" cy="954107"/>
          </a:xfrm>
          <a:prstGeom prst="rect">
            <a:avLst/>
          </a:prstGeom>
          <a:noFill/>
        </p:spPr>
        <p:txBody>
          <a:bodyPr wrap="none" lIns="91440" tIns="45720" rIns="91440" bIns="45720" rtlCol="0">
            <a:spAutoFit/>
          </a:bodyPr>
          <a:lstStyle/>
          <a:p>
            <a:r>
              <a:rPr lang="en-US" sz="5600" dirty="0"/>
              <a:t>…</a:t>
            </a:r>
          </a:p>
        </p:txBody>
      </p:sp>
      <p:cxnSp>
        <p:nvCxnSpPr>
          <p:cNvPr id="14" name="Straight Arrow Connector 13"/>
          <p:cNvCxnSpPr/>
          <p:nvPr/>
        </p:nvCxnSpPr>
        <p:spPr>
          <a:xfrm>
            <a:off x="5941245"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50617" y="225342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a:off x="8982392" y="2566103"/>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7"/>
            <a:endCxn id="11" idx="1"/>
          </p:cNvCxnSpPr>
          <p:nvPr/>
        </p:nvCxnSpPr>
        <p:spPr>
          <a:xfrm rot="5400000" flipH="1" flipV="1">
            <a:off x="4750543" y="662006"/>
            <a:ext cx="4048" cy="3439327"/>
          </a:xfrm>
          <a:prstGeom prst="curvedConnector3">
            <a:avLst>
              <a:gd name="adj1" fmla="val 7765563"/>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68262" y="2582309"/>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971623" y="2849096"/>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71623" y="2849096"/>
                <a:ext cx="2583015" cy="523220"/>
              </a:xfrm>
              <a:prstGeom prst="rect">
                <a:avLst/>
              </a:prstGeom>
              <a:blipFill>
                <a:blip r:embed="rId2"/>
                <a:stretch>
                  <a:fillRect l="-4717" t="-11628" b="-31395"/>
                </a:stretch>
              </a:blipFill>
            </p:spPr>
            <p:txBody>
              <a:bodyPr/>
              <a:lstStyle/>
              <a:p>
                <a:r>
                  <a:rPr lang="en-US">
                    <a:noFill/>
                  </a:rPr>
                  <a:t> </a:t>
                </a:r>
              </a:p>
            </p:txBody>
          </p:sp>
        </mc:Fallback>
      </mc:AlternateContent>
      <p:sp>
        <p:nvSpPr>
          <p:cNvPr id="20" name="TextBox 19"/>
          <p:cNvSpPr txBox="1"/>
          <p:nvPr/>
        </p:nvSpPr>
        <p:spPr>
          <a:xfrm>
            <a:off x="356095" y="3515524"/>
            <a:ext cx="8350427" cy="1323439"/>
          </a:xfrm>
          <a:prstGeom prst="rect">
            <a:avLst/>
          </a:prstGeom>
          <a:noFill/>
        </p:spPr>
        <p:txBody>
          <a:bodyPr wrap="none" lIns="91440" tIns="45720" rIns="91440" bIns="45720" rtlCol="0">
            <a:spAutoFit/>
          </a:bodyPr>
          <a:lstStyle/>
          <a:p>
            <a:r>
              <a:rPr lang="en-US" sz="4000" dirty="0">
                <a:solidFill>
                  <a:srgbClr val="7030A0"/>
                </a:solidFill>
              </a:rPr>
              <a:t>Argon2iA (v1.1): Uniform Distribution </a:t>
            </a:r>
          </a:p>
          <a:p>
            <a:r>
              <a:rPr lang="en-US" sz="4000" dirty="0">
                <a:solidFill>
                  <a:srgbClr val="7030A0"/>
                </a:solidFill>
              </a:rPr>
              <a:t>Argon2iB (v1.2+): Non-Uniform</a:t>
            </a:r>
          </a:p>
        </p:txBody>
      </p:sp>
      <p:sp>
        <p:nvSpPr>
          <p:cNvPr id="22" name="TextBox 23"/>
          <p:cNvSpPr txBox="1"/>
          <p:nvPr/>
        </p:nvSpPr>
        <p:spPr>
          <a:xfrm>
            <a:off x="2630142" y="1472432"/>
            <a:ext cx="4322402" cy="523220"/>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7030A0"/>
                </a:solidFill>
              </a:rPr>
              <a:t>random predecessor r(</a:t>
            </a:r>
            <a:r>
              <a:rPr lang="en-US" sz="2800" dirty="0" err="1">
                <a:solidFill>
                  <a:srgbClr val="7030A0"/>
                </a:solidFill>
              </a:rPr>
              <a:t>i</a:t>
            </a:r>
            <a:r>
              <a:rPr lang="en-US" sz="2800" dirty="0">
                <a:solidFill>
                  <a:srgbClr val="7030A0"/>
                </a:solidFill>
              </a:rPr>
              <a:t>) &lt; </a:t>
            </a:r>
            <a:r>
              <a:rPr lang="en-US" sz="2800" dirty="0" err="1">
                <a:solidFill>
                  <a:srgbClr val="7030A0"/>
                </a:solidFill>
              </a:rPr>
              <a:t>i</a:t>
            </a:r>
            <a:endParaRPr lang="en-US" sz="2800" dirty="0">
              <a:solidFill>
                <a:srgbClr val="7030A0"/>
              </a:solidFill>
            </a:endParaRPr>
          </a:p>
        </p:txBody>
      </p:sp>
      <p:sp>
        <p:nvSpPr>
          <p:cNvPr id="27" name="Title 1">
            <a:extLst>
              <a:ext uri="{FF2B5EF4-FFF2-40B4-BE49-F238E27FC236}">
                <a16:creationId xmlns:a16="http://schemas.microsoft.com/office/drawing/2014/main" id="{A4D687A8-F7FA-9FB0-277F-727A7047BBC9}"/>
              </a:ext>
            </a:extLst>
          </p:cNvPr>
          <p:cNvSpPr>
            <a:spLocks noGrp="1"/>
          </p:cNvSpPr>
          <p:nvPr>
            <p:ph type="title"/>
          </p:nvPr>
        </p:nvSpPr>
        <p:spPr>
          <a:xfrm>
            <a:off x="838200" y="365125"/>
            <a:ext cx="10515600" cy="1325563"/>
          </a:xfrm>
        </p:spPr>
        <p:txBody>
          <a:bodyPr/>
          <a:lstStyle/>
          <a:p>
            <a:r>
              <a:rPr lang="en-US" dirty="0">
                <a:solidFill>
                  <a:srgbClr val="C00000"/>
                </a:solidFill>
              </a:rPr>
              <a:t>Argon2i</a:t>
            </a:r>
          </a:p>
        </p:txBody>
      </p:sp>
    </p:spTree>
    <p:extLst>
      <p:ext uri="{BB962C8B-B14F-4D97-AF65-F5344CB8AC3E}">
        <p14:creationId xmlns:p14="http://schemas.microsoft.com/office/powerpoint/2010/main" val="3342322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mc:AlternateContent xmlns:mc="http://schemas.openxmlformats.org/markup-compatibility/2006" xmlns:a14="http://schemas.microsoft.com/office/drawing/2010/main">
        <mc:Choice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3" name="Oval 2">
            <a:extLst>
              <a:ext uri="{FF2B5EF4-FFF2-40B4-BE49-F238E27FC236}">
                <a16:creationId xmlns:a16="http://schemas.microsoft.com/office/drawing/2014/main" id="{98FD3FAA-7F41-C06C-D0D1-36A47AFB128A}"/>
              </a:ext>
            </a:extLst>
          </p:cNvPr>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6" name="Oval 5">
            <a:extLst>
              <a:ext uri="{FF2B5EF4-FFF2-40B4-BE49-F238E27FC236}">
                <a16:creationId xmlns:a16="http://schemas.microsoft.com/office/drawing/2014/main" id="{A129022A-CC4F-3578-783D-E18253BB641E}"/>
              </a:ext>
            </a:extLst>
          </p:cNvPr>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8" name="Straight Arrow Connector 7">
            <a:extLst>
              <a:ext uri="{FF2B5EF4-FFF2-40B4-BE49-F238E27FC236}">
                <a16:creationId xmlns:a16="http://schemas.microsoft.com/office/drawing/2014/main" id="{2E79B0AD-AB45-D66C-1A92-3D8B7FDD7BC8}"/>
              </a:ext>
            </a:extLst>
          </p:cNvPr>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EDA7E26-B88C-9D5B-EDE7-01399D8D95D0}"/>
              </a:ext>
            </a:extLst>
          </p:cNvPr>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0" name="TextBox 9">
            <a:extLst>
              <a:ext uri="{FF2B5EF4-FFF2-40B4-BE49-F238E27FC236}">
                <a16:creationId xmlns:a16="http://schemas.microsoft.com/office/drawing/2014/main" id="{05A49156-08DE-26A6-0C21-EDBDD37C8B28}"/>
              </a:ext>
            </a:extLst>
          </p:cNvPr>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2" name="Oval 11">
            <a:extLst>
              <a:ext uri="{FF2B5EF4-FFF2-40B4-BE49-F238E27FC236}">
                <a16:creationId xmlns:a16="http://schemas.microsoft.com/office/drawing/2014/main" id="{9DC4F179-D1B7-3255-24A6-715C281EBD3D}"/>
              </a:ext>
            </a:extLst>
          </p:cNvPr>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4" name="Straight Arrow Connector 13">
            <a:extLst>
              <a:ext uri="{FF2B5EF4-FFF2-40B4-BE49-F238E27FC236}">
                <a16:creationId xmlns:a16="http://schemas.microsoft.com/office/drawing/2014/main" id="{D6BC375F-FA78-E3D9-B72E-9AA52F4DF959}"/>
              </a:ext>
            </a:extLst>
          </p:cNvPr>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3BFA47-E568-730F-9DA7-DAB4A5732C6F}"/>
              </a:ext>
            </a:extLst>
          </p:cNvPr>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5AE91A3-4388-D2AE-6F0E-332AABF02B0F}"/>
              </a:ext>
            </a:extLst>
          </p:cNvPr>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19" name="Oval 18">
            <a:extLst>
              <a:ext uri="{FF2B5EF4-FFF2-40B4-BE49-F238E27FC236}">
                <a16:creationId xmlns:a16="http://schemas.microsoft.com/office/drawing/2014/main" id="{55667426-1E4F-4854-5E8D-88DB523D0FFA}"/>
              </a:ext>
            </a:extLst>
          </p:cNvPr>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24" name="Oval 23">
            <a:extLst>
              <a:ext uri="{FF2B5EF4-FFF2-40B4-BE49-F238E27FC236}">
                <a16:creationId xmlns:a16="http://schemas.microsoft.com/office/drawing/2014/main" id="{F77A01F7-34D0-7006-28C0-795BB8D53426}"/>
              </a:ext>
            </a:extLst>
          </p:cNvPr>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33" name="Straight Arrow Connector 32">
            <a:extLst>
              <a:ext uri="{FF2B5EF4-FFF2-40B4-BE49-F238E27FC236}">
                <a16:creationId xmlns:a16="http://schemas.microsoft.com/office/drawing/2014/main" id="{681753FC-1644-AD21-06A0-EC444FC9F70E}"/>
              </a:ext>
            </a:extLst>
          </p:cNvPr>
          <p:cNvCxnSpPr>
            <a:endCxn id="19"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AD24F5-260F-518C-766F-8585C470AE35}"/>
              </a:ext>
            </a:extLst>
          </p:cNvPr>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BFAF39F-1BFF-AE57-9A3D-6F59CFCB0DCC}"/>
              </a:ext>
            </a:extLst>
          </p:cNvPr>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38" name="Straight Arrow Connector 37">
            <a:extLst>
              <a:ext uri="{FF2B5EF4-FFF2-40B4-BE49-F238E27FC236}">
                <a16:creationId xmlns:a16="http://schemas.microsoft.com/office/drawing/2014/main" id="{13C845C0-290A-F222-066A-AB3491853683}"/>
              </a:ext>
            </a:extLst>
          </p:cNvPr>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DC07C3F-09EF-618A-B25E-8DA3385B5E50}"/>
              </a:ext>
            </a:extLst>
          </p:cNvPr>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40" name="TextBox 39">
            <a:extLst>
              <a:ext uri="{FF2B5EF4-FFF2-40B4-BE49-F238E27FC236}">
                <a16:creationId xmlns:a16="http://schemas.microsoft.com/office/drawing/2014/main" id="{AB1C2E2F-9684-89A7-329C-1E27612348B3}"/>
              </a:ext>
            </a:extLst>
          </p:cNvPr>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45" name="Oval 44">
            <a:extLst>
              <a:ext uri="{FF2B5EF4-FFF2-40B4-BE49-F238E27FC236}">
                <a16:creationId xmlns:a16="http://schemas.microsoft.com/office/drawing/2014/main" id="{21E384CE-952D-01EF-245A-54E7D1AD1800}"/>
              </a:ext>
            </a:extLst>
          </p:cNvPr>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7" name="Straight Arrow Connector 46">
            <a:extLst>
              <a:ext uri="{FF2B5EF4-FFF2-40B4-BE49-F238E27FC236}">
                <a16:creationId xmlns:a16="http://schemas.microsoft.com/office/drawing/2014/main" id="{7F846D65-E93D-1609-2C25-7B4C612B4AC9}"/>
              </a:ext>
            </a:extLst>
          </p:cNvPr>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9BEE663-1FD6-8C34-F8F8-0215F9644946}"/>
              </a:ext>
            </a:extLst>
          </p:cNvPr>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9" name="Straight Arrow Connector 48">
            <a:extLst>
              <a:ext uri="{FF2B5EF4-FFF2-40B4-BE49-F238E27FC236}">
                <a16:creationId xmlns:a16="http://schemas.microsoft.com/office/drawing/2014/main" id="{97E07577-A3A0-B11A-6447-2D9AF04ECEFE}"/>
              </a:ext>
            </a:extLst>
          </p:cNvPr>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2">
            <a:extLst>
              <a:ext uri="{FF2B5EF4-FFF2-40B4-BE49-F238E27FC236}">
                <a16:creationId xmlns:a16="http://schemas.microsoft.com/office/drawing/2014/main" id="{3C3B389B-CB26-BE4A-434F-E05718A64B3C}"/>
              </a:ext>
            </a:extLst>
          </p:cNvPr>
          <p:cNvCxnSpPr>
            <a:stCxn id="45" idx="4"/>
            <a:endCxn id="9"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637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13" name="TextBox 12"/>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mc:AlternateContent xmlns:mc="http://schemas.openxmlformats.org/markup-compatibility/2006" xmlns:a14="http://schemas.microsoft.com/office/drawing/2010/main">
        <mc:Choice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32" name="TextBox 31"/>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mc:AlternateContent xmlns:mc="http://schemas.openxmlformats.org/markup-compatibility/2006" xmlns:a14="http://schemas.microsoft.com/office/drawing/2010/main">
        <mc:Choice Requires="a14">
          <p:sp>
            <p:nvSpPr>
              <p:cNvPr id="34" name="TextBox 33"/>
              <p:cNvSpPr txBox="1"/>
              <p:nvPr/>
            </p:nvSpPr>
            <p:spPr>
              <a:xfrm>
                <a:off x="4680992" y="2109893"/>
                <a:ext cx="5477782" cy="523220"/>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2800">
                          <a:solidFill>
                            <a:srgbClr val="0070C0"/>
                          </a:solidFill>
                          <a:latin typeface="Cambria Math" panose="02040503050406030204" pitchFamily="18" charset="0"/>
                        </a:rPr>
                        <m:t>Closer</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Nodes</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receive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more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weight</m:t>
                      </m:r>
                    </m:oMath>
                  </m:oMathPara>
                </a14:m>
                <a:endParaRPr lang="en-US" sz="2800" dirty="0">
                  <a:solidFill>
                    <a:srgbClr val="0070C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680992" y="2109893"/>
                <a:ext cx="5477782" cy="523220"/>
              </a:xfrm>
              <a:prstGeom prst="rect">
                <a:avLst/>
              </a:prstGeom>
              <a:blipFill>
                <a:blip r:embed="rId4"/>
                <a:stretch>
                  <a:fillRect/>
                </a:stretch>
              </a:blipFill>
            </p:spPr>
            <p:txBody>
              <a:bodyPr/>
              <a:lstStyle/>
              <a:p>
                <a:r>
                  <a:rPr lang="en-US">
                    <a:noFill/>
                  </a:rPr>
                  <a:t> </a:t>
                </a:r>
              </a:p>
            </p:txBody>
          </p:sp>
        </mc:Fallback>
      </mc:AlternateContent>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3" name="Oval 2">
            <a:extLst>
              <a:ext uri="{FF2B5EF4-FFF2-40B4-BE49-F238E27FC236}">
                <a16:creationId xmlns:a16="http://schemas.microsoft.com/office/drawing/2014/main" id="{49B0ED7B-57DA-BC5A-3394-8F133F1157D5}"/>
              </a:ext>
            </a:extLst>
          </p:cNvPr>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6" name="Oval 5">
            <a:extLst>
              <a:ext uri="{FF2B5EF4-FFF2-40B4-BE49-F238E27FC236}">
                <a16:creationId xmlns:a16="http://schemas.microsoft.com/office/drawing/2014/main" id="{A15BA85F-DAD6-8A61-F463-42447BAAB568}"/>
              </a:ext>
            </a:extLst>
          </p:cNvPr>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8" name="Straight Arrow Connector 7">
            <a:extLst>
              <a:ext uri="{FF2B5EF4-FFF2-40B4-BE49-F238E27FC236}">
                <a16:creationId xmlns:a16="http://schemas.microsoft.com/office/drawing/2014/main" id="{E95279B4-76D5-B9AB-DE4B-126302B9AAD7}"/>
              </a:ext>
            </a:extLst>
          </p:cNvPr>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40AB7AF-393E-43D9-A17D-E1F176DAB5F7}"/>
              </a:ext>
            </a:extLst>
          </p:cNvPr>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0" name="TextBox 9">
            <a:extLst>
              <a:ext uri="{FF2B5EF4-FFF2-40B4-BE49-F238E27FC236}">
                <a16:creationId xmlns:a16="http://schemas.microsoft.com/office/drawing/2014/main" id="{E579E0C7-EFAC-22B7-3AA0-66B20E80995D}"/>
              </a:ext>
            </a:extLst>
          </p:cNvPr>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2" name="Oval 11">
            <a:extLst>
              <a:ext uri="{FF2B5EF4-FFF2-40B4-BE49-F238E27FC236}">
                <a16:creationId xmlns:a16="http://schemas.microsoft.com/office/drawing/2014/main" id="{D1DD1AA0-D1EE-121B-0689-BA5682D9954D}"/>
              </a:ext>
            </a:extLst>
          </p:cNvPr>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4" name="Straight Arrow Connector 13">
            <a:extLst>
              <a:ext uri="{FF2B5EF4-FFF2-40B4-BE49-F238E27FC236}">
                <a16:creationId xmlns:a16="http://schemas.microsoft.com/office/drawing/2014/main" id="{70C76A61-058E-F051-3CCA-81ADB44B608D}"/>
              </a:ext>
            </a:extLst>
          </p:cNvPr>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7E79A3-82F0-B273-DD0B-165FB4B82331}"/>
              </a:ext>
            </a:extLst>
          </p:cNvPr>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AB13F3-B0F0-8B8E-AFBE-E37BBA3AF2B4}"/>
              </a:ext>
            </a:extLst>
          </p:cNvPr>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24" name="Oval 23">
            <a:extLst>
              <a:ext uri="{FF2B5EF4-FFF2-40B4-BE49-F238E27FC236}">
                <a16:creationId xmlns:a16="http://schemas.microsoft.com/office/drawing/2014/main" id="{D292A730-30CE-8A56-C529-1F2ED24AD418}"/>
              </a:ext>
            </a:extLst>
          </p:cNvPr>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33" name="Oval 32">
            <a:extLst>
              <a:ext uri="{FF2B5EF4-FFF2-40B4-BE49-F238E27FC236}">
                <a16:creationId xmlns:a16="http://schemas.microsoft.com/office/drawing/2014/main" id="{08CDC02D-8A3D-DDF6-2D67-B007232A2BFE}"/>
              </a:ext>
            </a:extLst>
          </p:cNvPr>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37" name="Straight Arrow Connector 36">
            <a:extLst>
              <a:ext uri="{FF2B5EF4-FFF2-40B4-BE49-F238E27FC236}">
                <a16:creationId xmlns:a16="http://schemas.microsoft.com/office/drawing/2014/main" id="{F2FCB533-D66C-1280-7CD3-6BCF61188D87}"/>
              </a:ext>
            </a:extLst>
          </p:cNvPr>
          <p:cNvCxnSpPr>
            <a:endCxn id="24"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AE2D87-80DD-D5CC-57D7-60A452981244}"/>
              </a:ext>
            </a:extLst>
          </p:cNvPr>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86CF0B2-5B92-0E81-D9BF-CFFAFC4B5DB3}"/>
              </a:ext>
            </a:extLst>
          </p:cNvPr>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40" name="Straight Arrow Connector 39">
            <a:extLst>
              <a:ext uri="{FF2B5EF4-FFF2-40B4-BE49-F238E27FC236}">
                <a16:creationId xmlns:a16="http://schemas.microsoft.com/office/drawing/2014/main" id="{A6BDE83E-B03C-2B23-C8B7-EA7922141AA8}"/>
              </a:ext>
            </a:extLst>
          </p:cNvPr>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CFD230C-5529-6675-1626-1682F124406A}"/>
              </a:ext>
            </a:extLst>
          </p:cNvPr>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45" name="TextBox 44">
            <a:extLst>
              <a:ext uri="{FF2B5EF4-FFF2-40B4-BE49-F238E27FC236}">
                <a16:creationId xmlns:a16="http://schemas.microsoft.com/office/drawing/2014/main" id="{E19DED96-DE32-F78A-0BCE-1A448CE675F0}"/>
              </a:ext>
            </a:extLst>
          </p:cNvPr>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47" name="Left Brace 46">
            <a:extLst>
              <a:ext uri="{FF2B5EF4-FFF2-40B4-BE49-F238E27FC236}">
                <a16:creationId xmlns:a16="http://schemas.microsoft.com/office/drawing/2014/main" id="{81E6E111-03AF-1FD5-3E0A-2C5700BFDC3E}"/>
              </a:ext>
            </a:extLst>
          </p:cNvPr>
          <p:cNvSpPr/>
          <p:nvPr/>
        </p:nvSpPr>
        <p:spPr>
          <a:xfrm rot="5400000">
            <a:off x="5811858" y="1379490"/>
            <a:ext cx="348821" cy="3308197"/>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0070C0"/>
              </a:solidFill>
            </a:endParaRPr>
          </a:p>
        </p:txBody>
      </p:sp>
      <p:sp>
        <p:nvSpPr>
          <p:cNvPr id="48" name="Oval 47">
            <a:extLst>
              <a:ext uri="{FF2B5EF4-FFF2-40B4-BE49-F238E27FC236}">
                <a16:creationId xmlns:a16="http://schemas.microsoft.com/office/drawing/2014/main" id="{B9A0229D-A19F-3A8F-47E7-387BF693B747}"/>
              </a:ext>
            </a:extLst>
          </p:cNvPr>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9" name="Straight Arrow Connector 48">
            <a:extLst>
              <a:ext uri="{FF2B5EF4-FFF2-40B4-BE49-F238E27FC236}">
                <a16:creationId xmlns:a16="http://schemas.microsoft.com/office/drawing/2014/main" id="{6BA0A6CC-264C-48AC-5920-CA24F1974AF6}"/>
              </a:ext>
            </a:extLst>
          </p:cNvPr>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77C5BB-B036-0D81-DA0C-FBD5256ED186}"/>
              </a:ext>
            </a:extLst>
          </p:cNvPr>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51" name="Straight Arrow Connector 50">
            <a:extLst>
              <a:ext uri="{FF2B5EF4-FFF2-40B4-BE49-F238E27FC236}">
                <a16:creationId xmlns:a16="http://schemas.microsoft.com/office/drawing/2014/main" id="{3D884F70-422D-9472-170E-575894EF5A41}"/>
              </a:ext>
            </a:extLst>
          </p:cNvPr>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Curved Connector 42">
            <a:extLst>
              <a:ext uri="{FF2B5EF4-FFF2-40B4-BE49-F238E27FC236}">
                <a16:creationId xmlns:a16="http://schemas.microsoft.com/office/drawing/2014/main" id="{C7A1E4F4-5F1C-8FDC-345E-1483EE77A7DC}"/>
              </a:ext>
            </a:extLst>
          </p:cNvPr>
          <p:cNvCxnSpPr>
            <a:stCxn id="48" idx="4"/>
            <a:endCxn id="9"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119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4" name="Oval 3"/>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7" name="Straight Arrow Connector 6"/>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3" name="TextBox 12"/>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6" name="Oval 15"/>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21" name="TextBox 20"/>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22" name="Oval 21"/>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23" name="Oval 22"/>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27" name="Straight Arrow Connector 26"/>
          <p:cNvCxnSpPr>
            <a:endCxn id="22"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30" name="Straight Arrow Connector 29"/>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32" name="TextBox 31"/>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19" name="Left Brace 18"/>
          <p:cNvSpPr/>
          <p:nvPr/>
        </p:nvSpPr>
        <p:spPr>
          <a:xfrm rot="5400000">
            <a:off x="5811858" y="1379490"/>
            <a:ext cx="348821" cy="3308197"/>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0070C0"/>
              </a:solidFill>
            </a:endParaRPr>
          </a:p>
        </p:txBody>
      </p:sp>
      <mc:AlternateContent xmlns:mc="http://schemas.openxmlformats.org/markup-compatibility/2006" xmlns:a14="http://schemas.microsoft.com/office/drawing/2010/main">
        <mc:Choice Requires="a14">
          <p:sp>
            <p:nvSpPr>
              <p:cNvPr id="34" name="TextBox 33"/>
              <p:cNvSpPr txBox="1"/>
              <p:nvPr/>
            </p:nvSpPr>
            <p:spPr>
              <a:xfrm>
                <a:off x="4680992" y="2109893"/>
                <a:ext cx="5477782" cy="523220"/>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2800">
                          <a:solidFill>
                            <a:srgbClr val="0070C0"/>
                          </a:solidFill>
                          <a:latin typeface="Cambria Math" panose="02040503050406030204" pitchFamily="18" charset="0"/>
                        </a:rPr>
                        <m:t>Closer</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Nodes</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receive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more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weight</m:t>
                      </m:r>
                    </m:oMath>
                  </m:oMathPara>
                </a14:m>
                <a:endParaRPr lang="en-US" sz="2800" dirty="0">
                  <a:solidFill>
                    <a:srgbClr val="0070C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680992" y="2109893"/>
                <a:ext cx="5477782" cy="523220"/>
              </a:xfrm>
              <a:prstGeom prst="rect">
                <a:avLst/>
              </a:prstGeom>
              <a:blipFill>
                <a:blip r:embed="rId4"/>
                <a:stretch>
                  <a:fillRect/>
                </a:stretch>
              </a:blipFill>
            </p:spPr>
            <p:txBody>
              <a:bodyPr/>
              <a:lstStyle/>
              <a:p>
                <a:r>
                  <a:rPr lang="en-US">
                    <a:noFill/>
                  </a:rPr>
                  <a:t> </a:t>
                </a:r>
              </a:p>
            </p:txBody>
          </p:sp>
        </mc:Fallback>
      </mc:AlternateContent>
      <p:sp>
        <p:nvSpPr>
          <p:cNvPr id="35" name="Oval 34"/>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36" name="Straight Arrow Connector 35"/>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2" name="Straight Arrow Connector 41"/>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35" idx="4"/>
            <a:endCxn id="11"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44" name="Left Brace 43"/>
          <p:cNvSpPr/>
          <p:nvPr/>
        </p:nvSpPr>
        <p:spPr>
          <a:xfrm rot="5400000">
            <a:off x="1123719" y="2693584"/>
            <a:ext cx="153887" cy="602728"/>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FF0000"/>
              </a:solidFill>
            </a:endParaRPr>
          </a:p>
        </p:txBody>
      </p:sp>
      <mc:AlternateContent xmlns:mc="http://schemas.openxmlformats.org/markup-compatibility/2006" xmlns:a14="http://schemas.microsoft.com/office/drawing/2010/main">
        <mc:Choice Requires="a14">
          <p:sp>
            <p:nvSpPr>
              <p:cNvPr id="45" name="TextBox 44"/>
              <p:cNvSpPr txBox="1"/>
              <p:nvPr/>
            </p:nvSpPr>
            <p:spPr>
              <a:xfrm>
                <a:off x="401316" y="1627793"/>
                <a:ext cx="3775714" cy="1198854"/>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Pr</m:t>
                      </m:r>
                      <m:d>
                        <m:dPr>
                          <m:begChr m:val="["/>
                          <m:endChr m:val="]"/>
                          <m:ctrlPr>
                            <a:rPr lang="en-US" sz="3200" i="1">
                              <a:latin typeface="Cambria Math" panose="02040503050406030204" pitchFamily="18" charset="0"/>
                            </a:rPr>
                          </m:ctrlPr>
                        </m:dPr>
                        <m:e>
                          <m:r>
                            <m:rPr>
                              <m:nor/>
                            </m:rPr>
                            <a:rPr lang="en-US" sz="3200" dirty="0">
                              <a:solidFill>
                                <a:srgbClr val="7030A0"/>
                              </a:solidFill>
                            </a:rPr>
                            <m:t>r</m:t>
                          </m:r>
                          <m:r>
                            <m:rPr>
                              <m:nor/>
                            </m:rPr>
                            <a:rPr lang="en-US" sz="3200" dirty="0">
                              <a:solidFill>
                                <a:srgbClr val="7030A0"/>
                              </a:solidFill>
                            </a:rPr>
                            <m:t>(</m:t>
                          </m:r>
                          <m:r>
                            <m:rPr>
                              <m:nor/>
                            </m:rPr>
                            <a:rPr lang="en-US" sz="3200" dirty="0">
                              <a:solidFill>
                                <a:srgbClr val="7030A0"/>
                              </a:solidFill>
                            </a:rPr>
                            <m:t>i</m:t>
                          </m:r>
                          <m:r>
                            <m:rPr>
                              <m:nor/>
                            </m:rPr>
                            <a:rPr lang="en-US" sz="3200" dirty="0">
                              <a:solidFill>
                                <a:srgbClr val="7030A0"/>
                              </a:solidFill>
                            </a:rPr>
                            <m:t>)</m:t>
                          </m:r>
                          <m:r>
                            <a:rPr lang="en-US" sz="3200" i="1" dirty="0">
                              <a:latin typeface="Cambria Math" panose="02040503050406030204" pitchFamily="18" charset="0"/>
                            </a:rPr>
                            <m:t>=1</m:t>
                          </m:r>
                        </m:e>
                      </m:d>
                      <m:r>
                        <a:rPr lang="en-US" sz="3200" i="1" dirty="0">
                          <a:latin typeface="Cambria Math" panose="02040503050406030204" pitchFamily="18" charset="0"/>
                        </a:rPr>
                        <m:t>=</m:t>
                      </m:r>
                      <m:r>
                        <m:rPr>
                          <m:sty m:val="p"/>
                        </m:rPr>
                        <a:rPr lang="el-GR" sz="3200" i="1" dirty="0">
                          <a:latin typeface="Cambria Math" panose="02040503050406030204" pitchFamily="18" charset="0"/>
                          <a:ea typeface="Cambria Math" panose="02040503050406030204" pitchFamily="18" charset="0"/>
                        </a:rPr>
                        <m:t>Ω</m:t>
                      </m:r>
                      <m:d>
                        <m:dPr>
                          <m:ctrlPr>
                            <a:rPr lang="el-GR" sz="3200" i="1" dirty="0">
                              <a:latin typeface="Cambria Math" panose="02040503050406030204" pitchFamily="18" charset="0"/>
                              <a:ea typeface="Cambria Math" panose="02040503050406030204" pitchFamily="18" charset="0"/>
                            </a:rPr>
                          </m:ctrlPr>
                        </m:dPr>
                        <m:e>
                          <m:f>
                            <m:fPr>
                              <m:ctrlPr>
                                <a:rPr lang="el-GR" sz="3200" i="1" dirty="0">
                                  <a:latin typeface="Cambria Math" panose="02040503050406030204" pitchFamily="18" charset="0"/>
                                  <a:ea typeface="Cambria Math" panose="02040503050406030204" pitchFamily="18" charset="0"/>
                                </a:rPr>
                              </m:ctrlPr>
                            </m:fPr>
                            <m:num>
                              <m:r>
                                <a:rPr lang="en-US" sz="3200" i="1" dirty="0">
                                  <a:latin typeface="Cambria Math" panose="02040503050406030204" pitchFamily="18" charset="0"/>
                                  <a:ea typeface="Cambria Math" panose="02040503050406030204" pitchFamily="18" charset="0"/>
                                </a:rPr>
                                <m:t>1</m:t>
                              </m:r>
                            </m:num>
                            <m:den>
                              <m:r>
                                <a:rPr lang="en-US" sz="3200" i="1" dirty="0">
                                  <a:latin typeface="Cambria Math" panose="02040503050406030204" pitchFamily="18" charset="0"/>
                                  <a:ea typeface="Cambria Math" panose="02040503050406030204" pitchFamily="18" charset="0"/>
                                </a:rPr>
                                <m:t>𝑖</m:t>
                              </m:r>
                            </m:den>
                          </m:f>
                        </m:e>
                      </m:d>
                    </m:oMath>
                  </m:oMathPara>
                </a14:m>
                <a:endParaRPr lang="en-US" sz="2800" dirty="0">
                  <a:solidFill>
                    <a:srgbClr val="FF000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01316" y="1627793"/>
                <a:ext cx="3775714" cy="119885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9568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3000" dirty="0" err="1"/>
              <a:t>Evaluting</a:t>
            </a:r>
            <a:r>
              <a:rPr lang="en-US" sz="3000" dirty="0"/>
              <a:t> an </a:t>
            </a:r>
            <a:r>
              <a:rPr lang="en-US" sz="3000" dirty="0" err="1"/>
              <a:t>iMHF</a:t>
            </a:r>
            <a:r>
              <a:rPr lang="en-US" sz="3000" dirty="0"/>
              <a:t> can be modeled as graph pebbling [AS15]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65269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sp>
        <p:nvSpPr>
          <p:cNvPr id="4" name="Oval 3"/>
          <p:cNvSpPr/>
          <p:nvPr/>
        </p:nvSpPr>
        <p:spPr>
          <a:xfrm>
            <a:off x="1355272"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a:stCxn id="4" idx="6"/>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4" idx="0"/>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313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419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631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193771"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165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Background</a:t>
            </a:r>
          </a:p>
        </p:txBody>
      </p:sp>
      <p:sp>
        <p:nvSpPr>
          <p:cNvPr id="3" name="Content Placeholder 2"/>
          <p:cNvSpPr>
            <a:spLocks noGrp="1"/>
          </p:cNvSpPr>
          <p:nvPr>
            <p:ph idx="1"/>
          </p:nvPr>
        </p:nvSpPr>
        <p:spPr/>
        <p:txBody>
          <a:bodyPr>
            <a:normAutofit/>
          </a:bodyPr>
          <a:lstStyle/>
          <a:p>
            <a:r>
              <a:rPr lang="en-US" sz="3000" dirty="0"/>
              <a:t> Users tend to pick weak passwords</a:t>
            </a:r>
          </a:p>
          <a:p>
            <a:r>
              <a:rPr lang="en-US" sz="3000" dirty="0"/>
              <a:t> Server attacks are inevitable</a:t>
            </a:r>
          </a:p>
        </p:txBody>
      </p:sp>
      <p:pic>
        <p:nvPicPr>
          <p:cNvPr id="4" name="Picture 3"/>
          <p:cNvPicPr>
            <a:picLocks noChangeAspect="1"/>
          </p:cNvPicPr>
          <p:nvPr/>
        </p:nvPicPr>
        <p:blipFill>
          <a:blip r:embed="rId2"/>
          <a:stretch>
            <a:fillRect/>
          </a:stretch>
        </p:blipFill>
        <p:spPr>
          <a:xfrm>
            <a:off x="1012397" y="4001294"/>
            <a:ext cx="2509838" cy="2658484"/>
          </a:xfrm>
          <a:prstGeom prst="rect">
            <a:avLst/>
          </a:prstGeom>
        </p:spPr>
      </p:pic>
      <p:pic>
        <p:nvPicPr>
          <p:cNvPr id="5" name="Picture 2" descr="Image result for common passwords">
            <a:extLst>
              <a:ext uri="{FF2B5EF4-FFF2-40B4-BE49-F238E27FC236}">
                <a16:creationId xmlns:a16="http://schemas.microsoft.com/office/drawing/2014/main" id="{25F4E7DF-1244-F5EA-EBBC-783CD132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346"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7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548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0901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473821"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15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07396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87609"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469356" y="33993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569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Measuring Cost: Attempt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Space</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Time (ST)-Complexity</a:t>
                </a:r>
              </a:p>
              <a:p>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3867">
                          <a:latin typeface="Cambria Math" panose="02040503050406030204" pitchFamily="18" charset="0"/>
                        </a:rPr>
                        <m:t>ST</m:t>
                      </m:r>
                      <m:d>
                        <m:dPr>
                          <m:ctrlPr>
                            <a:rPr lang="en-US" sz="3867" i="1">
                              <a:latin typeface="Cambria Math" panose="02040503050406030204" pitchFamily="18" charset="0"/>
                            </a:rPr>
                          </m:ctrlPr>
                        </m:dPr>
                        <m:e>
                          <m:r>
                            <a:rPr lang="en-US" sz="3867" i="1">
                              <a:latin typeface="Cambria Math" panose="02040503050406030204" pitchFamily="18" charset="0"/>
                            </a:rPr>
                            <m:t>𝐺</m:t>
                          </m:r>
                        </m:e>
                      </m:d>
                      <m:r>
                        <a:rPr lang="en-US" sz="3867" i="1">
                          <a:latin typeface="Cambria Math" panose="02040503050406030204" pitchFamily="18" charset="0"/>
                        </a:rPr>
                        <m:t>=</m:t>
                      </m:r>
                      <m:func>
                        <m:funcPr>
                          <m:ctrlPr>
                            <a:rPr lang="en-US" sz="3867" i="1">
                              <a:latin typeface="Cambria Math" panose="02040503050406030204" pitchFamily="18" charset="0"/>
                            </a:rPr>
                          </m:ctrlPr>
                        </m:funcPr>
                        <m:fName>
                          <m:limLow>
                            <m:limLowPr>
                              <m:ctrlPr>
                                <a:rPr lang="en-US" sz="3867" i="1">
                                  <a:latin typeface="Cambria Math" panose="02040503050406030204" pitchFamily="18" charset="0"/>
                                </a:rPr>
                              </m:ctrlPr>
                            </m:limLowPr>
                            <m:e>
                              <m:r>
                                <m:rPr>
                                  <m:sty m:val="p"/>
                                </m:rPr>
                                <a:rPr lang="en-US" sz="3867">
                                  <a:latin typeface="Cambria Math" panose="02040503050406030204" pitchFamily="18" charset="0"/>
                                </a:rPr>
                                <m:t>min</m:t>
                              </m:r>
                            </m:e>
                            <m:lim>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lim>
                          </m:limLow>
                        </m:fName>
                        <m:e>
                          <m:d>
                            <m:dPr>
                              <m:ctrlPr>
                                <a:rPr lang="en-US" sz="3867" i="1">
                                  <a:latin typeface="Cambria Math" panose="02040503050406030204" pitchFamily="18" charset="0"/>
                                </a:rPr>
                              </m:ctrlPr>
                            </m:dPr>
                            <m:e>
                              <m:sSub>
                                <m:sSubPr>
                                  <m:ctrlPr>
                                    <a:rPr lang="en-US" sz="3867" i="1">
                                      <a:latin typeface="Cambria Math" panose="02040503050406030204" pitchFamily="18" charset="0"/>
                                    </a:rPr>
                                  </m:ctrlPr>
                                </m:sSubPr>
                                <m:e>
                                  <m:r>
                                    <a:rPr lang="en-US" sz="3867" i="1">
                                      <a:latin typeface="Cambria Math" panose="02040503050406030204" pitchFamily="18" charset="0"/>
                                    </a:rPr>
                                    <m:t>𝑡</m:t>
                                  </m:r>
                                </m:e>
                                <m:sub>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sub>
                              </m:sSub>
                              <m:r>
                                <a:rPr lang="en-US" sz="3867" i="1">
                                  <a:latin typeface="Cambria Math" panose="02040503050406030204" pitchFamily="18" charset="0"/>
                                  <a:ea typeface="Cambria Math" panose="02040503050406030204" pitchFamily="18" charset="0"/>
                                </a:rPr>
                                <m:t>×</m:t>
                              </m:r>
                              <m:func>
                                <m:funcPr>
                                  <m:ctrlPr>
                                    <a:rPr lang="en-US" sz="3867" i="1">
                                      <a:latin typeface="Cambria Math" panose="02040503050406030204" pitchFamily="18" charset="0"/>
                                    </a:rPr>
                                  </m:ctrlPr>
                                </m:funcPr>
                                <m:fName>
                                  <m:limLow>
                                    <m:limLowPr>
                                      <m:ctrlPr>
                                        <a:rPr lang="en-US" sz="3867" i="1">
                                          <a:latin typeface="Cambria Math" panose="02040503050406030204" pitchFamily="18" charset="0"/>
                                        </a:rPr>
                                      </m:ctrlPr>
                                    </m:limLowPr>
                                    <m:e>
                                      <m:r>
                                        <m:rPr>
                                          <m:sty m:val="p"/>
                                        </m:rPr>
                                        <a:rPr lang="en-US" sz="3867">
                                          <a:latin typeface="Cambria Math" panose="02040503050406030204" pitchFamily="18" charset="0"/>
                                        </a:rPr>
                                        <m:t>max</m:t>
                                      </m:r>
                                    </m:e>
                                    <m:lim>
                                      <m:r>
                                        <a:rPr lang="en-US" sz="3867" i="1">
                                          <a:latin typeface="Cambria Math" panose="02040503050406030204" pitchFamily="18" charset="0"/>
                                        </a:rPr>
                                        <m:t>𝑖</m:t>
                                      </m:r>
                                      <m:r>
                                        <a:rPr lang="en-US" sz="3867" i="1">
                                          <a:latin typeface="Cambria Math" panose="02040503050406030204" pitchFamily="18" charset="0"/>
                                          <a:ea typeface="Cambria Math" panose="02040503050406030204" pitchFamily="18" charset="0"/>
                                        </a:rPr>
                                        <m:t>≤</m:t>
                                      </m:r>
                                      <m:sSub>
                                        <m:sSubPr>
                                          <m:ctrlPr>
                                            <a:rPr lang="en-US" sz="3867" i="1">
                                              <a:latin typeface="Cambria Math" panose="02040503050406030204" pitchFamily="18" charset="0"/>
                                              <a:ea typeface="Cambria Math" panose="02040503050406030204" pitchFamily="18" charset="0"/>
                                            </a:rPr>
                                          </m:ctrlPr>
                                        </m:sSubPr>
                                        <m:e>
                                          <m:r>
                                            <a:rPr lang="en-US" sz="3867" i="1">
                                              <a:latin typeface="Cambria Math" panose="02040503050406030204" pitchFamily="18" charset="0"/>
                                              <a:ea typeface="Cambria Math" panose="02040503050406030204" pitchFamily="18" charset="0"/>
                                            </a:rPr>
                                            <m:t>𝑡</m:t>
                                          </m:r>
                                        </m:e>
                                        <m:sub>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sub>
                                      </m:sSub>
                                    </m:lim>
                                  </m:limLow>
                                </m:fName>
                                <m:e>
                                  <m:d>
                                    <m:dPr>
                                      <m:begChr m:val="|"/>
                                      <m:endChr m:val="|"/>
                                      <m:ctrlPr>
                                        <a:rPr lang="en-US" sz="3867" i="1">
                                          <a:latin typeface="Cambria Math" panose="02040503050406030204" pitchFamily="18" charset="0"/>
                                        </a:rPr>
                                      </m:ctrlPr>
                                    </m:dPr>
                                    <m:e>
                                      <m:sSub>
                                        <m:sSubPr>
                                          <m:ctrlPr>
                                            <a:rPr lang="en-US" sz="3867" i="1">
                                              <a:latin typeface="Cambria Math" panose="02040503050406030204" pitchFamily="18" charset="0"/>
                                            </a:rPr>
                                          </m:ctrlPr>
                                        </m:sSubPr>
                                        <m:e>
                                          <m:r>
                                            <a:rPr lang="en-US" sz="3867" i="1">
                                              <a:latin typeface="Cambria Math" panose="02040503050406030204" pitchFamily="18" charset="0"/>
                                            </a:rPr>
                                            <m:t>𝑃</m:t>
                                          </m:r>
                                        </m:e>
                                        <m:sub>
                                          <m:r>
                                            <a:rPr lang="en-US" sz="3867" i="1">
                                              <a:latin typeface="Cambria Math" panose="02040503050406030204" pitchFamily="18" charset="0"/>
                                            </a:rPr>
                                            <m:t>𝑖</m:t>
                                          </m:r>
                                        </m:sub>
                                      </m:sSub>
                                    </m:e>
                                  </m:d>
                                </m:e>
                              </m:func>
                            </m:e>
                          </m:d>
                        </m:e>
                      </m:func>
                    </m:oMath>
                  </m:oMathPara>
                </a14:m>
                <a:endParaRPr lang="en-US" dirty="0"/>
              </a:p>
              <a:p>
                <a:r>
                  <a:rPr lang="en-US" dirty="0"/>
                  <a:t>Rich Theory</a:t>
                </a:r>
              </a:p>
              <a:p>
                <a:pPr lvl="1"/>
                <a:r>
                  <a:rPr lang="en-US" dirty="0"/>
                  <a:t>Space-time tradeoffs </a:t>
                </a:r>
              </a:p>
              <a:p>
                <a:pPr lvl="1"/>
                <a:r>
                  <a:rPr lang="en-US" dirty="0"/>
                  <a:t>But not appropriate for password hashing</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0554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Measuring Pebbling Costs [AS15]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3600">
                          <a:latin typeface="Cambria Math" panose="02040503050406030204" pitchFamily="18" charset="0"/>
                        </a:rPr>
                        <m:t>CC</m:t>
                      </m:r>
                      <m:d>
                        <m:dPr>
                          <m:ctrlPr>
                            <a:rPr lang="en-US" sz="3600" i="1">
                              <a:latin typeface="Cambria Math" panose="02040503050406030204" pitchFamily="18" charset="0"/>
                            </a:rPr>
                          </m:ctrlPr>
                        </m:dPr>
                        <m:e>
                          <m:r>
                            <a:rPr lang="en-US" sz="3600" i="1">
                              <a:latin typeface="Cambria Math" panose="02040503050406030204" pitchFamily="18" charset="0"/>
                            </a:rPr>
                            <m:t>𝐺</m:t>
                          </m:r>
                        </m:e>
                      </m:d>
                      <m:r>
                        <a:rPr lang="en-US" sz="3600" i="1">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min</m:t>
                              </m:r>
                            </m:e>
                            <m:lim>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lim>
                          </m:limLow>
                        </m:fName>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𝑡</m:t>
                                  </m:r>
                                </m:e>
                                <m:sub>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sub>
                              </m:sSub>
                            </m:sup>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𝑖</m:t>
                                      </m:r>
                                    </m:sub>
                                  </m:sSub>
                                </m:e>
                              </m:d>
                            </m:e>
                          </m:nary>
                        </m:e>
                      </m:func>
                    </m:oMath>
                  </m:oMathPara>
                </a14:m>
                <a:endParaRPr lang="en-US" dirty="0"/>
              </a:p>
              <a:p>
                <a:pPr marL="0" indent="0">
                  <a:buNone/>
                </a:pPr>
                <a:endParaRPr lang="en-US" dirty="0"/>
              </a:p>
              <a:p>
                <a:pPr marL="0" indent="0">
                  <a:buNone/>
                </a:pPr>
                <a:endParaRPr lang="en-US" dirty="0">
                  <a:latin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87"/>
                </a:stretch>
              </a:blipFill>
            </p:spPr>
            <p:txBody>
              <a:bodyPr/>
              <a:lstStyle/>
              <a:p>
                <a:r>
                  <a:rPr lang="en-US">
                    <a:noFill/>
                  </a:rPr>
                  <a:t> </a:t>
                </a:r>
              </a:p>
            </p:txBody>
          </p:sp>
        </mc:Fallback>
      </mc:AlternateContent>
      <p:cxnSp>
        <p:nvCxnSpPr>
          <p:cNvPr id="5" name="Straight Arrow Connector 4"/>
          <p:cNvCxnSpPr/>
          <p:nvPr/>
        </p:nvCxnSpPr>
        <p:spPr>
          <a:xfrm>
            <a:off x="7691517" y="2838822"/>
            <a:ext cx="865255"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760282" y="3109520"/>
            <a:ext cx="4036247" cy="1077218"/>
          </a:xfrm>
          <a:prstGeom prst="rect">
            <a:avLst/>
          </a:prstGeom>
          <a:noFill/>
        </p:spPr>
        <p:txBody>
          <a:bodyPr wrap="square" lIns="91440" tIns="45720" rIns="91440" bIns="45720" rtlCol="0">
            <a:spAutoFit/>
          </a:bodyPr>
          <a:lstStyle/>
          <a:p>
            <a:r>
              <a:rPr lang="en-US" sz="3200" dirty="0"/>
              <a:t>Memory Used at Step </a:t>
            </a:r>
            <a:r>
              <a:rPr lang="en-US" sz="3200" dirty="0" err="1"/>
              <a:t>i</a:t>
            </a:r>
            <a:endParaRPr lang="en-US" sz="3200" dirty="0"/>
          </a:p>
        </p:txBody>
      </p:sp>
      <p:cxnSp>
        <p:nvCxnSpPr>
          <p:cNvPr id="12" name="Straight Arrow Connector 11"/>
          <p:cNvCxnSpPr/>
          <p:nvPr/>
        </p:nvCxnSpPr>
        <p:spPr>
          <a:xfrm flipH="1">
            <a:off x="2739923" y="2838822"/>
            <a:ext cx="1711836"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1" y="3109519"/>
            <a:ext cx="4036247" cy="2062103"/>
          </a:xfrm>
          <a:prstGeom prst="rect">
            <a:avLst/>
          </a:prstGeom>
          <a:noFill/>
        </p:spPr>
        <p:txBody>
          <a:bodyPr wrap="square" lIns="91440" tIns="45720" rIns="91440" bIns="45720" rtlCol="0">
            <a:spAutoFit/>
          </a:bodyPr>
          <a:lstStyle/>
          <a:p>
            <a:r>
              <a:rPr lang="en-US" sz="3200" dirty="0"/>
              <a:t>Approximates Amortized Area x Time Complexity of </a:t>
            </a:r>
            <a:r>
              <a:rPr lang="en-US" sz="3200" dirty="0" err="1"/>
              <a:t>iMHF</a:t>
            </a:r>
            <a:endParaRPr lang="en-US" sz="3200" dirty="0"/>
          </a:p>
        </p:txBody>
      </p:sp>
    </p:spTree>
    <p:extLst>
      <p:ext uri="{BB962C8B-B14F-4D97-AF65-F5344CB8AC3E}">
        <p14:creationId xmlns:p14="http://schemas.microsoft.com/office/powerpoint/2010/main" val="3926940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79633" y="4404665"/>
            <a:ext cx="11632733" cy="2212591"/>
          </a:xfrm>
          <a:prstGeom prst="rect">
            <a:avLst/>
          </a:prstGeom>
          <a:solidFill>
            <a:schemeClr val="accent1">
              <a:alpha val="0"/>
            </a:schemeClr>
          </a:solidFill>
          <a:ln w="412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sz="2400"/>
          </a:p>
        </p:txBody>
      </p:sp>
      <p:sp>
        <p:nvSpPr>
          <p:cNvPr id="2" name="Title 1"/>
          <p:cNvSpPr>
            <a:spLocks noGrp="1"/>
          </p:cNvSpPr>
          <p:nvPr>
            <p:ph type="title"/>
          </p:nvPr>
        </p:nvSpPr>
        <p:spPr/>
        <p:txBody>
          <a:bodyPr/>
          <a:lstStyle/>
          <a:p>
            <a:r>
              <a:rPr lang="en-US" dirty="0">
                <a:solidFill>
                  <a:srgbClr val="C00000"/>
                </a:solidFill>
              </a:rPr>
              <a:t>Measuring Pebbling Costs [AS15]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634" y="1825625"/>
                <a:ext cx="11790446" cy="435133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3600">
                          <a:latin typeface="Cambria Math" panose="02040503050406030204" pitchFamily="18" charset="0"/>
                        </a:rPr>
                        <m:t>CC</m:t>
                      </m:r>
                      <m:d>
                        <m:dPr>
                          <m:ctrlPr>
                            <a:rPr lang="en-US" sz="3600" i="1">
                              <a:latin typeface="Cambria Math" panose="02040503050406030204" pitchFamily="18" charset="0"/>
                            </a:rPr>
                          </m:ctrlPr>
                        </m:dPr>
                        <m:e>
                          <m:r>
                            <a:rPr lang="en-US" sz="3600" i="1">
                              <a:latin typeface="Cambria Math" panose="02040503050406030204" pitchFamily="18" charset="0"/>
                            </a:rPr>
                            <m:t>𝐺</m:t>
                          </m:r>
                        </m:e>
                      </m:d>
                      <m:r>
                        <a:rPr lang="en-US" sz="3600" i="1">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min</m:t>
                              </m:r>
                            </m:e>
                            <m:lim>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lim>
                          </m:limLow>
                        </m:fName>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𝑡</m:t>
                                  </m:r>
                                </m:e>
                                <m:sub>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sub>
                              </m:sSub>
                            </m:sup>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𝑖</m:t>
                                      </m:r>
                                    </m:sub>
                                  </m:sSub>
                                </m:e>
                              </m:d>
                            </m:e>
                          </m:nary>
                        </m:e>
                      </m:func>
                    </m:oMath>
                  </m:oMathPara>
                </a14:m>
                <a:endParaRPr lang="en-US" dirty="0"/>
              </a:p>
              <a:p>
                <a:pPr marL="0" indent="0">
                  <a:buNone/>
                </a:pPr>
                <a:endParaRPr lang="en-US" dirty="0"/>
              </a:p>
              <a:p>
                <a:pPr marL="0" indent="0">
                  <a:buNone/>
                </a:pPr>
                <a:endParaRPr lang="en-US" dirty="0">
                  <a:latin typeface="Cambria Math" panose="02040503050406030204" pitchFamily="18" charset="0"/>
                </a:endParaRPr>
              </a:p>
              <a:p>
                <a:pPr marL="0" indent="0">
                  <a:buNone/>
                </a:pPr>
                <a:r>
                  <a:rPr lang="en-US" sz="4000" dirty="0"/>
                  <a:t>[AS15] </a:t>
                </a:r>
                <a14:m>
                  <m:oMath xmlns:m="http://schemas.openxmlformats.org/officeDocument/2006/math">
                    <m:r>
                      <m:rPr>
                        <m:nor/>
                      </m:rPr>
                      <a:rPr lang="en-US" sz="4000" dirty="0"/>
                      <m:t>Costs</m:t>
                    </m:r>
                    <m:r>
                      <m:rPr>
                        <m:nor/>
                      </m:rPr>
                      <a:rPr lang="en-US" sz="4000" dirty="0"/>
                      <m:t> </m:t>
                    </m:r>
                  </m:oMath>
                </a14:m>
                <a:r>
                  <a:rPr lang="en-US" sz="4000" dirty="0"/>
                  <a:t>scale linearly with #password guesses</a:t>
                </a:r>
              </a:p>
              <a:p>
                <a:pPr marL="0" indent="0">
                  <a:buNone/>
                </a:pPr>
                <a14:m>
                  <m:oMathPara xmlns:m="http://schemas.openxmlformats.org/officeDocument/2006/math">
                    <m:oMathParaPr>
                      <m:jc m:val="centerGroup"/>
                    </m:oMathParaPr>
                    <m:oMath xmlns:m="http://schemas.openxmlformats.org/officeDocument/2006/math">
                      <m:r>
                        <a:rPr lang="en-US" sz="4000" i="1">
                          <a:latin typeface="Cambria Math"/>
                          <a:ea typeface="Cambria Math" panose="02040503050406030204" pitchFamily="18" charset="0"/>
                        </a:rPr>
                        <m:t>𝑚</m:t>
                      </m:r>
                      <m:r>
                        <a:rPr lang="en-US" sz="4000" i="1">
                          <a:latin typeface="Cambria Math"/>
                          <a:ea typeface="Cambria Math"/>
                        </a:rPr>
                        <m:t>×</m:t>
                      </m:r>
                      <m:r>
                        <m:rPr>
                          <m:sty m:val="p"/>
                        </m:rPr>
                        <a:rPr lang="en-US" sz="4000">
                          <a:latin typeface="Cambria Math" panose="02040503050406030204" pitchFamily="18" charset="0"/>
                          <a:ea typeface="Cambria Math" panose="02040503050406030204" pitchFamily="18" charset="0"/>
                        </a:rPr>
                        <m:t>CC</m:t>
                      </m:r>
                      <m:d>
                        <m:dPr>
                          <m:ctrlPr>
                            <a:rPr lang="en-US" sz="4000" i="1">
                              <a:latin typeface="Cambria Math" panose="02040503050406030204" pitchFamily="18" charset="0"/>
                            </a:rPr>
                          </m:ctrlPr>
                        </m:dPr>
                        <m:e>
                          <m:r>
                            <a:rPr lang="en-US" sz="4000" i="1">
                              <a:latin typeface="Cambria Math" panose="02040503050406030204" pitchFamily="18" charset="0"/>
                            </a:rPr>
                            <m:t>𝐺</m:t>
                          </m:r>
                          <m:r>
                            <a:rPr lang="en-US" sz="4000" i="1">
                              <a:latin typeface="Cambria Math" panose="02040503050406030204" pitchFamily="18" charset="0"/>
                            </a:rPr>
                            <m:t>,…,</m:t>
                          </m:r>
                          <m:r>
                            <a:rPr lang="en-US" sz="4000" i="1">
                              <a:latin typeface="Cambria Math"/>
                            </a:rPr>
                            <m:t>𝐺</m:t>
                          </m:r>
                        </m:e>
                      </m:d>
                      <m:r>
                        <a:rPr lang="en-US" sz="4000" i="1">
                          <a:latin typeface="Cambria Math"/>
                          <a:ea typeface="Cambria Math"/>
                        </a:rPr>
                        <m:t>=</m:t>
                      </m:r>
                      <m:r>
                        <a:rPr lang="en-US" sz="4000" i="1">
                          <a:latin typeface="Cambria Math"/>
                          <a:ea typeface="Cambria Math" panose="02040503050406030204" pitchFamily="18" charset="0"/>
                        </a:rPr>
                        <m:t>𝑚</m:t>
                      </m:r>
                      <m:r>
                        <a:rPr lang="en-US" sz="4000" i="1">
                          <a:latin typeface="Cambria Math" panose="02040503050406030204" pitchFamily="18" charset="0"/>
                          <a:ea typeface="Cambria Math" panose="02040503050406030204" pitchFamily="18" charset="0"/>
                        </a:rPr>
                        <m:t>×</m:t>
                      </m:r>
                      <m:r>
                        <m:rPr>
                          <m:sty m:val="p"/>
                        </m:rPr>
                        <a:rPr lang="en-US" sz="4000">
                          <a:latin typeface="Cambria Math" panose="02040503050406030204" pitchFamily="18" charset="0"/>
                          <a:ea typeface="Cambria Math" panose="02040503050406030204" pitchFamily="18" charset="0"/>
                        </a:rPr>
                        <m:t>CC</m:t>
                      </m:r>
                      <m:r>
                        <a:rPr lang="en-US" sz="4000" i="1">
                          <a:latin typeface="Cambria Math" panose="02040503050406030204" pitchFamily="18" charset="0"/>
                        </a:rPr>
                        <m:t>(</m:t>
                      </m:r>
                      <m:r>
                        <a:rPr lang="en-US" sz="4000" i="1">
                          <a:latin typeface="Cambria Math" panose="02040503050406030204" pitchFamily="18" charset="0"/>
                        </a:rPr>
                        <m:t>𝐺</m:t>
                      </m:r>
                      <m:r>
                        <a:rPr lang="en-US" sz="4000" i="1">
                          <a:latin typeface="Cambria Math" panose="02040503050406030204" pitchFamily="18" charset="0"/>
                        </a:rPr>
                        <m:t>)</m:t>
                      </m:r>
                    </m:oMath>
                  </m:oMathPara>
                </a14:m>
                <a:endParaRPr lang="en-US" sz="40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634" y="1825625"/>
                <a:ext cx="11790446" cy="4351339"/>
              </a:xfrm>
              <a:blipFill>
                <a:blip r:embed="rId2"/>
                <a:stretch>
                  <a:fillRect l="-1861" t="-280"/>
                </a:stretch>
              </a:blipFill>
            </p:spPr>
            <p:txBody>
              <a:bodyPr/>
              <a:lstStyle/>
              <a:p>
                <a:r>
                  <a:rPr lang="en-US">
                    <a:noFill/>
                  </a:rPr>
                  <a:t> </a:t>
                </a:r>
              </a:p>
            </p:txBody>
          </p:sp>
        </mc:Fallback>
      </mc:AlternateContent>
      <p:cxnSp>
        <p:nvCxnSpPr>
          <p:cNvPr id="5" name="Straight Arrow Connector 4"/>
          <p:cNvCxnSpPr/>
          <p:nvPr/>
        </p:nvCxnSpPr>
        <p:spPr>
          <a:xfrm>
            <a:off x="7691517" y="2838822"/>
            <a:ext cx="865255"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ight Brace 3"/>
          <p:cNvSpPr/>
          <p:nvPr/>
        </p:nvSpPr>
        <p:spPr>
          <a:xfrm rot="5400000">
            <a:off x="5274868" y="5223771"/>
            <a:ext cx="338667" cy="1151467"/>
          </a:xfrm>
          <a:prstGeom prst="rightBrace">
            <a:avLst/>
          </a:prstGeom>
          <a:ln w="41275"/>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p>
        </p:txBody>
      </p:sp>
      <mc:AlternateContent xmlns:mc="http://schemas.openxmlformats.org/markup-compatibility/2006" xmlns:a14="http://schemas.microsoft.com/office/drawing/2010/main">
        <mc:Choice Requires="a14">
          <p:sp>
            <p:nvSpPr>
              <p:cNvPr id="8" name="Rectangle 7"/>
              <p:cNvSpPr/>
              <p:nvPr/>
            </p:nvSpPr>
            <p:spPr>
              <a:xfrm>
                <a:off x="4659644" y="6019417"/>
                <a:ext cx="1436355" cy="523220"/>
              </a:xfrm>
              <a:prstGeom prst="rect">
                <a:avLst/>
              </a:prstGeom>
            </p:spPr>
            <p:txBody>
              <a:bodyPr wrap="none" lIns="91440" tIns="45720" rIns="91440" bIns="45720">
                <a:spAutoFit/>
              </a:bodyPr>
              <a:lstStyle/>
              <a:p>
                <a14:m>
                  <m:oMath xmlns:m="http://schemas.openxmlformats.org/officeDocument/2006/math">
                    <m:r>
                      <a:rPr lang="en-US" sz="2800" i="1">
                        <a:latin typeface="Cambria Math"/>
                      </a:rPr>
                      <m:t>𝑚</m:t>
                    </m:r>
                  </m:oMath>
                </a14:m>
                <a:r>
                  <a:rPr lang="en-US" sz="2800" dirty="0"/>
                  <a:t> times</a:t>
                </a:r>
              </a:p>
            </p:txBody>
          </p:sp>
        </mc:Choice>
        <mc:Fallback xmlns="">
          <p:sp>
            <p:nvSpPr>
              <p:cNvPr id="8" name="Rectangle 7"/>
              <p:cNvSpPr>
                <a:spLocks noRot="1" noChangeAspect="1" noMove="1" noResize="1" noEditPoints="1" noAdjustHandles="1" noChangeArrowheads="1" noChangeShapeType="1" noTextEdit="1"/>
              </p:cNvSpPr>
              <p:nvPr/>
            </p:nvSpPr>
            <p:spPr>
              <a:xfrm>
                <a:off x="4659644" y="6019417"/>
                <a:ext cx="1436355" cy="523220"/>
              </a:xfrm>
              <a:prstGeom prst="rect">
                <a:avLst/>
              </a:prstGeom>
              <a:blipFill>
                <a:blip r:embed="rId3"/>
                <a:stretch>
                  <a:fillRect t="-11628" r="-7627" b="-31395"/>
                </a:stretch>
              </a:blipFill>
            </p:spPr>
            <p:txBody>
              <a:bodyPr/>
              <a:lstStyle/>
              <a:p>
                <a:r>
                  <a:rPr lang="en-US">
                    <a:noFill/>
                  </a:rPr>
                  <a:t> </a:t>
                </a:r>
              </a:p>
            </p:txBody>
          </p:sp>
        </mc:Fallback>
      </mc:AlternateContent>
      <p:sp>
        <p:nvSpPr>
          <p:cNvPr id="9" name="TextBox 8"/>
          <p:cNvSpPr txBox="1"/>
          <p:nvPr/>
        </p:nvSpPr>
        <p:spPr>
          <a:xfrm>
            <a:off x="7760282" y="3109520"/>
            <a:ext cx="4036247" cy="1077218"/>
          </a:xfrm>
          <a:prstGeom prst="rect">
            <a:avLst/>
          </a:prstGeom>
          <a:noFill/>
        </p:spPr>
        <p:txBody>
          <a:bodyPr wrap="square" lIns="91440" tIns="45720" rIns="91440" bIns="45720" rtlCol="0">
            <a:spAutoFit/>
          </a:bodyPr>
          <a:lstStyle/>
          <a:p>
            <a:r>
              <a:rPr lang="en-US" sz="3200" dirty="0"/>
              <a:t>Memory Used at Step </a:t>
            </a:r>
            <a:r>
              <a:rPr lang="en-US" sz="3200" dirty="0" err="1"/>
              <a:t>i</a:t>
            </a:r>
            <a:endParaRPr lang="en-US" sz="3200" dirty="0"/>
          </a:p>
        </p:txBody>
      </p:sp>
    </p:spTree>
    <p:extLst>
      <p:ext uri="{BB962C8B-B14F-4D97-AF65-F5344CB8AC3E}">
        <p14:creationId xmlns:p14="http://schemas.microsoft.com/office/powerpoint/2010/main" val="3512826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rPr>
              <a:t>Amortization and Parallelism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636959"/>
              </a:xfrm>
            </p:spPr>
            <p:txBody>
              <a:bodyPr>
                <a:normAutofit/>
              </a:bodyPr>
              <a:lstStyle/>
              <a:p>
                <a:r>
                  <a:rPr lang="en-GB" sz="2400" dirty="0"/>
                  <a:t>Problem: for parallel computation ST-complexity can scale badly in the number of evaluations of a function.</a:t>
                </a:r>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pPr marL="0" indent="0">
                  <a:buNone/>
                </a:pPr>
                <a:endParaRPr lang="en-GB" sz="2400" dirty="0"/>
              </a:p>
              <a:p>
                <a:pPr marL="0" indent="0">
                  <a:buNone/>
                </a:pPr>
                <a:r>
                  <a:rPr lang="en-GB" sz="2400" dirty="0"/>
                  <a:t>[AS15] </a:t>
                </a:r>
                <a14:m>
                  <m:oMath xmlns:m="http://schemas.openxmlformats.org/officeDocument/2006/math">
                    <m:r>
                      <a:rPr lang="en-US" sz="2400" i="1" dirty="0">
                        <a:latin typeface="Cambria Math"/>
                        <a:ea typeface="Cambria Math"/>
                      </a:rPr>
                      <m:t>∃ </m:t>
                    </m:r>
                  </m:oMath>
                </a14:m>
                <a:r>
                  <a:rPr lang="en-GB" sz="2400" dirty="0"/>
                  <a:t>function </a:t>
                </a:r>
                <a:r>
                  <a:rPr lang="en-GB" sz="2400" i="1" dirty="0" err="1"/>
                  <a:t>f</a:t>
                </a:r>
                <a:r>
                  <a:rPr lang="en-GB" sz="2400" baseline="-25000" dirty="0" err="1"/>
                  <a:t>n</a:t>
                </a:r>
                <a:r>
                  <a:rPr lang="en-GB" sz="2400" dirty="0"/>
                  <a:t> (consisting of n RO calls) such that: </a:t>
                </a:r>
                <a14:m>
                  <m:oMath xmlns:m="http://schemas.openxmlformats.org/officeDocument/2006/math">
                    <m:r>
                      <a:rPr lang="en-US" sz="2400" i="1">
                        <a:latin typeface="Cambria Math"/>
                      </a:rPr>
                      <m:t>𝑆𝑇</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ea typeface="Cambria Math"/>
                              </a:rPr>
                              <m:t>×</m:t>
                            </m:r>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sup>
                        </m:sSup>
                      </m:e>
                    </m:d>
                    <m:r>
                      <a:rPr lang="en-US" sz="2400" i="1">
                        <a:latin typeface="Cambria Math"/>
                      </a:rPr>
                      <m:t>=</m:t>
                    </m:r>
                    <m:r>
                      <a:rPr lang="en-US" sz="2400" i="1">
                        <a:latin typeface="Cambria Math"/>
                      </a:rPr>
                      <m:t>𝑂</m:t>
                    </m:r>
                    <m:r>
                      <a:rPr lang="en-US" sz="2400" i="1">
                        <a:latin typeface="Cambria Math"/>
                      </a:rPr>
                      <m:t>(</m:t>
                    </m:r>
                    <m:r>
                      <a:rPr lang="en-US" sz="2400" i="1">
                        <a:latin typeface="Cambria Math"/>
                      </a:rPr>
                      <m:t>𝑆𝑇</m:t>
                    </m:r>
                    <m:d>
                      <m:dPr>
                        <m:ctrlPr>
                          <a:rPr lang="en-US" sz="2400" i="1">
                            <a:latin typeface="Cambria Math" panose="02040503050406030204" pitchFamily="18" charset="0"/>
                          </a:rPr>
                        </m:ctrlPr>
                      </m:dPr>
                      <m:e>
                        <m:r>
                          <a:rPr lang="en-US" sz="2400" i="1">
                            <a:latin typeface="Cambria Math"/>
                          </a:rPr>
                          <m:t>𝑓</m:t>
                        </m:r>
                      </m:e>
                    </m:d>
                    <m:r>
                      <a:rPr lang="en-US" sz="2400" i="1">
                        <a:latin typeface="Cambria Math"/>
                      </a:rPr>
                      <m:t>)</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636959"/>
              </a:xfrm>
              <a:blipFill>
                <a:blip r:embed="rId2"/>
                <a:stretch>
                  <a:fillRect l="-928" t="-1708"/>
                </a:stretch>
              </a:blipFill>
            </p:spPr>
            <p:txBody>
              <a:bodyPr/>
              <a:lstStyle/>
              <a:p>
                <a:r>
                  <a:rPr lang="en-US">
                    <a:noFill/>
                  </a:rPr>
                  <a:t> </a:t>
                </a:r>
              </a:p>
            </p:txBody>
          </p:sp>
        </mc:Fallback>
      </mc:AlternateContent>
      <p:grpSp>
        <p:nvGrpSpPr>
          <p:cNvPr id="4" name="Group 3"/>
          <p:cNvGrpSpPr/>
          <p:nvPr/>
        </p:nvGrpSpPr>
        <p:grpSpPr>
          <a:xfrm>
            <a:off x="1611809" y="3313348"/>
            <a:ext cx="9744335" cy="2192528"/>
            <a:chOff x="1611809" y="3313348"/>
            <a:chExt cx="9744333" cy="2192527"/>
          </a:xfrm>
        </p:grpSpPr>
        <p:sp>
          <p:nvSpPr>
            <p:cNvPr id="7" name="TextBox 6"/>
            <p:cNvSpPr txBox="1"/>
            <p:nvPr/>
          </p:nvSpPr>
          <p:spPr>
            <a:xfrm>
              <a:off x="3503179" y="5044210"/>
              <a:ext cx="782587" cy="461665"/>
            </a:xfrm>
            <a:prstGeom prst="rect">
              <a:avLst/>
            </a:prstGeom>
            <a:noFill/>
          </p:spPr>
          <p:txBody>
            <a:bodyPr wrap="none" rtlCol="0">
              <a:spAutoFit/>
            </a:bodyPr>
            <a:lstStyle/>
            <a:p>
              <a:r>
                <a:rPr lang="en-US" sz="2400" dirty="0"/>
                <a:t>time</a:t>
              </a:r>
              <a:endParaRPr lang="en-GB" sz="2400" dirty="0"/>
            </a:p>
          </p:txBody>
        </p:sp>
        <p:sp>
          <p:nvSpPr>
            <p:cNvPr id="8" name="TextBox 7"/>
            <p:cNvSpPr txBox="1"/>
            <p:nvPr/>
          </p:nvSpPr>
          <p:spPr>
            <a:xfrm rot="16200000">
              <a:off x="1345550" y="3920768"/>
              <a:ext cx="994183" cy="461665"/>
            </a:xfrm>
            <a:prstGeom prst="rect">
              <a:avLst/>
            </a:prstGeom>
            <a:noFill/>
          </p:spPr>
          <p:txBody>
            <a:bodyPr wrap="none" rtlCol="0">
              <a:spAutoFit/>
            </a:bodyPr>
            <a:lstStyle/>
            <a:p>
              <a:r>
                <a:rPr lang="en-US" sz="2400" dirty="0"/>
                <a:t>space</a:t>
              </a:r>
              <a:endParaRPr lang="en-GB" sz="2400" dirty="0"/>
            </a:p>
          </p:txBody>
        </p:sp>
        <p:sp>
          <p:nvSpPr>
            <p:cNvPr id="10" name="TextBox 9"/>
            <p:cNvSpPr txBox="1"/>
            <p:nvPr/>
          </p:nvSpPr>
          <p:spPr>
            <a:xfrm>
              <a:off x="1964704" y="3701208"/>
              <a:ext cx="468398" cy="461665"/>
            </a:xfrm>
            <a:prstGeom prst="rect">
              <a:avLst/>
            </a:prstGeom>
            <a:noFill/>
          </p:spPr>
          <p:txBody>
            <a:bodyPr wrap="none" rtlCol="0">
              <a:spAutoFit/>
            </a:bodyPr>
            <a:lstStyle/>
            <a:p>
              <a:r>
                <a:rPr lang="en-US" sz="2400" dirty="0">
                  <a:solidFill>
                    <a:schemeClr val="accent1"/>
                  </a:solidFill>
                </a:rPr>
                <a:t>S</a:t>
              </a:r>
              <a:r>
                <a:rPr lang="en-US" sz="2400" baseline="-25000" dirty="0">
                  <a:solidFill>
                    <a:schemeClr val="accent1"/>
                  </a:solidFill>
                </a:rPr>
                <a:t>1</a:t>
              </a:r>
              <a:endParaRPr lang="en-GB" sz="2400" baseline="-25000" dirty="0">
                <a:solidFill>
                  <a:schemeClr val="accent1"/>
                </a:solidFill>
              </a:endParaRPr>
            </a:p>
          </p:txBody>
        </p:sp>
        <p:sp>
          <p:nvSpPr>
            <p:cNvPr id="11" name="TextBox 10"/>
            <p:cNvSpPr txBox="1"/>
            <p:nvPr/>
          </p:nvSpPr>
          <p:spPr>
            <a:xfrm>
              <a:off x="4673050" y="4927665"/>
              <a:ext cx="441146" cy="461665"/>
            </a:xfrm>
            <a:prstGeom prst="rect">
              <a:avLst/>
            </a:prstGeom>
            <a:noFill/>
          </p:spPr>
          <p:txBody>
            <a:bodyPr wrap="none" rtlCol="0">
              <a:spAutoFit/>
            </a:bodyPr>
            <a:lstStyle/>
            <a:p>
              <a:r>
                <a:rPr lang="en-US" sz="2400" dirty="0">
                  <a:solidFill>
                    <a:schemeClr val="accent1"/>
                  </a:solidFill>
                </a:rPr>
                <a:t>T</a:t>
              </a:r>
              <a:r>
                <a:rPr lang="en-US" sz="2400" baseline="-25000" dirty="0">
                  <a:solidFill>
                    <a:schemeClr val="accent1"/>
                  </a:solidFill>
                </a:rPr>
                <a:t>1</a:t>
              </a:r>
              <a:endParaRPr lang="en-GB" sz="2400" baseline="-25000" dirty="0">
                <a:solidFill>
                  <a:schemeClr val="accent1"/>
                </a:solidFill>
              </a:endParaRPr>
            </a:p>
          </p:txBody>
        </p:sp>
        <p:sp>
          <p:nvSpPr>
            <p:cNvPr id="12" name="TextBox 11"/>
            <p:cNvSpPr txBox="1"/>
            <p:nvPr/>
          </p:nvSpPr>
          <p:spPr>
            <a:xfrm>
              <a:off x="6497054" y="3398905"/>
              <a:ext cx="4327530" cy="523220"/>
            </a:xfrm>
            <a:prstGeom prst="rect">
              <a:avLst/>
            </a:prstGeom>
            <a:noFill/>
          </p:spPr>
          <p:txBody>
            <a:bodyPr wrap="none" rtlCol="0">
              <a:spAutoFit/>
            </a:bodyPr>
            <a:lstStyle/>
            <a:p>
              <a:r>
                <a:rPr lang="en-US" sz="2800" dirty="0"/>
                <a:t>ST</a:t>
              </a:r>
              <a:r>
                <a:rPr lang="en-US" sz="2800" baseline="-25000" dirty="0"/>
                <a:t>1</a:t>
              </a:r>
              <a:r>
                <a:rPr lang="en-US" sz="2800" dirty="0"/>
                <a:t> = </a:t>
              </a:r>
              <a:r>
                <a:rPr lang="en-US" sz="2800" dirty="0">
                  <a:solidFill>
                    <a:schemeClr val="accent1"/>
                  </a:solidFill>
                </a:rPr>
                <a:t>S</a:t>
              </a:r>
              <a:r>
                <a:rPr lang="en-US" sz="2800" baseline="-25000" dirty="0">
                  <a:solidFill>
                    <a:schemeClr val="accent1"/>
                  </a:solidFill>
                </a:rPr>
                <a:t>1</a:t>
              </a:r>
              <a:r>
                <a:rPr lang="en-US" sz="2800" dirty="0">
                  <a:solidFill>
                    <a:schemeClr val="tx2"/>
                  </a:solidFill>
                </a:rPr>
                <a:t> </a:t>
              </a:r>
              <a:r>
                <a:rPr lang="en-US" sz="2800" dirty="0"/>
                <a:t>× </a:t>
              </a:r>
              <a:r>
                <a:rPr lang="en-US" sz="2800" dirty="0">
                  <a:solidFill>
                    <a:schemeClr val="accent1"/>
                  </a:solidFill>
                </a:rPr>
                <a:t>T</a:t>
              </a:r>
              <a:r>
                <a:rPr lang="en-US" sz="2800" baseline="-25000" dirty="0">
                  <a:solidFill>
                    <a:schemeClr val="accent1"/>
                  </a:solidFill>
                </a:rPr>
                <a:t>1 </a:t>
              </a:r>
              <a:r>
                <a:rPr lang="en-US" sz="2800" dirty="0">
                  <a:latin typeface="Lucida Sans Unicode" panose="020B0602030504020204" pitchFamily="34" charset="0"/>
                  <a:cs typeface="Lucida Sans Unicode" panose="020B0602030504020204" pitchFamily="34" charset="0"/>
                </a:rPr>
                <a:t>≈</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solidFill>
                    <a:schemeClr val="accent2"/>
                  </a:solidFill>
                </a:rPr>
                <a:t>S</a:t>
              </a:r>
              <a:r>
                <a:rPr lang="en-US" sz="2800" baseline="-25000" dirty="0">
                  <a:solidFill>
                    <a:schemeClr val="accent2"/>
                  </a:solidFill>
                </a:rPr>
                <a:t>3</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t>×</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solidFill>
                    <a:schemeClr val="accent2"/>
                  </a:solidFill>
                </a:rPr>
                <a:t>T</a:t>
              </a:r>
              <a:r>
                <a:rPr lang="en-US" sz="2800" baseline="-25000" dirty="0">
                  <a:solidFill>
                    <a:schemeClr val="accent2"/>
                  </a:solidFill>
                </a:rPr>
                <a:t>3</a:t>
              </a:r>
              <a:r>
                <a:rPr lang="en-US" sz="2800" dirty="0">
                  <a:solidFill>
                    <a:schemeClr val="accent2"/>
                  </a:solidFill>
                </a:rPr>
                <a:t> </a:t>
              </a:r>
              <a:r>
                <a:rPr lang="en-US" sz="2800" dirty="0"/>
                <a:t>= ST</a:t>
              </a:r>
              <a:r>
                <a:rPr lang="en-US" sz="2800" baseline="-25000" dirty="0"/>
                <a:t>3</a:t>
              </a:r>
              <a:endParaRPr lang="en-GB" sz="2800" dirty="0">
                <a:solidFill>
                  <a:schemeClr val="accent2"/>
                </a:solidFill>
              </a:endParaRPr>
            </a:p>
          </p:txBody>
        </p:sp>
        <p:cxnSp>
          <p:nvCxnSpPr>
            <p:cNvPr id="28" name="Straight Connector 27"/>
            <p:cNvCxnSpPr/>
            <p:nvPr/>
          </p:nvCxnSpPr>
          <p:spPr>
            <a:xfrm>
              <a:off x="2419665" y="484599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a:off x="2419665" y="3885874"/>
              <a:ext cx="184521" cy="960120"/>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3" name="Rectangle 42"/>
            <p:cNvSpPr/>
            <p:nvPr/>
          </p:nvSpPr>
          <p:spPr>
            <a:xfrm>
              <a:off x="2590748" y="4789722"/>
              <a:ext cx="2181907" cy="5627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4" name="Isosceles Triangle 43"/>
            <p:cNvSpPr/>
            <p:nvPr/>
          </p:nvSpPr>
          <p:spPr>
            <a:xfrm>
              <a:off x="4753227" y="4795510"/>
              <a:ext cx="48475" cy="45719"/>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6" name="Straight Arrow Connector 5"/>
            <p:cNvCxnSpPr/>
            <p:nvPr/>
          </p:nvCxnSpPr>
          <p:spPr>
            <a:xfrm>
              <a:off x="2419665" y="4845993"/>
              <a:ext cx="30913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H="1" flipV="1">
              <a:off x="2404859" y="3313348"/>
              <a:ext cx="14806" cy="1539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Isosceles Triangle 60"/>
            <p:cNvSpPr/>
            <p:nvPr/>
          </p:nvSpPr>
          <p:spPr>
            <a:xfrm>
              <a:off x="2607784" y="3816818"/>
              <a:ext cx="184521" cy="96012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2" name="Rectangle 61"/>
            <p:cNvSpPr/>
            <p:nvPr/>
          </p:nvSpPr>
          <p:spPr>
            <a:xfrm>
              <a:off x="2778867" y="4720666"/>
              <a:ext cx="2181907" cy="562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3" name="Isosceles Triangle 62"/>
            <p:cNvSpPr/>
            <p:nvPr/>
          </p:nvSpPr>
          <p:spPr>
            <a:xfrm>
              <a:off x="4941346" y="4726454"/>
              <a:ext cx="51234" cy="51363"/>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7" name="Isosceles Triangle 66"/>
            <p:cNvSpPr/>
            <p:nvPr/>
          </p:nvSpPr>
          <p:spPr>
            <a:xfrm>
              <a:off x="2795903" y="3748009"/>
              <a:ext cx="184521" cy="96012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8" name="Rectangle 67"/>
            <p:cNvSpPr/>
            <p:nvPr/>
          </p:nvSpPr>
          <p:spPr>
            <a:xfrm>
              <a:off x="2966986" y="4651857"/>
              <a:ext cx="2181907" cy="562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9" name="Isosceles Triangle 68"/>
            <p:cNvSpPr/>
            <p:nvPr/>
          </p:nvSpPr>
          <p:spPr>
            <a:xfrm>
              <a:off x="5129465" y="4657645"/>
              <a:ext cx="51234" cy="5136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14" name="Straight Connector 13"/>
            <p:cNvCxnSpPr/>
            <p:nvPr/>
          </p:nvCxnSpPr>
          <p:spPr>
            <a:xfrm flipV="1">
              <a:off x="4808468" y="3558617"/>
              <a:ext cx="10281"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30139" y="3840000"/>
              <a:ext cx="2938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330139" y="3697125"/>
              <a:ext cx="294104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949898" y="3399231"/>
              <a:ext cx="468398" cy="461665"/>
            </a:xfrm>
            <a:prstGeom prst="rect">
              <a:avLst/>
            </a:prstGeom>
            <a:noFill/>
          </p:spPr>
          <p:txBody>
            <a:bodyPr wrap="none" rtlCol="0">
              <a:spAutoFit/>
            </a:bodyPr>
            <a:lstStyle/>
            <a:p>
              <a:r>
                <a:rPr lang="en-US" sz="2400" dirty="0">
                  <a:solidFill>
                    <a:schemeClr val="accent2"/>
                  </a:solidFill>
                </a:rPr>
                <a:t>S</a:t>
              </a:r>
              <a:r>
                <a:rPr lang="en-US" sz="2400" baseline="-25000" dirty="0">
                  <a:solidFill>
                    <a:schemeClr val="accent2"/>
                  </a:solidFill>
                </a:rPr>
                <a:t>3</a:t>
              </a:r>
              <a:endParaRPr lang="en-GB" sz="2400" baseline="-25000" dirty="0">
                <a:solidFill>
                  <a:schemeClr val="accent2"/>
                </a:solidFill>
              </a:endParaRPr>
            </a:p>
          </p:txBody>
        </p:sp>
        <p:cxnSp>
          <p:nvCxnSpPr>
            <p:cNvPr id="85" name="Straight Connector 84"/>
            <p:cNvCxnSpPr/>
            <p:nvPr/>
          </p:nvCxnSpPr>
          <p:spPr>
            <a:xfrm flipV="1">
              <a:off x="5186320" y="3558617"/>
              <a:ext cx="10281" cy="14343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5053784" y="4927665"/>
              <a:ext cx="441146" cy="461665"/>
            </a:xfrm>
            <a:prstGeom prst="rect">
              <a:avLst/>
            </a:prstGeom>
            <a:noFill/>
          </p:spPr>
          <p:txBody>
            <a:bodyPr wrap="none" rtlCol="0">
              <a:spAutoFit/>
            </a:bodyPr>
            <a:lstStyle/>
            <a:p>
              <a:r>
                <a:rPr lang="en-US" sz="2400" dirty="0">
                  <a:solidFill>
                    <a:schemeClr val="accent2"/>
                  </a:solidFill>
                </a:rPr>
                <a:t>T</a:t>
              </a:r>
              <a:r>
                <a:rPr lang="en-US" sz="2400" baseline="-25000" dirty="0">
                  <a:solidFill>
                    <a:schemeClr val="accent2"/>
                  </a:solidFill>
                </a:rPr>
                <a:t>3</a:t>
              </a:r>
              <a:endParaRPr lang="en-GB" sz="2400" baseline="-25000" dirty="0">
                <a:solidFill>
                  <a:schemeClr val="accent2"/>
                </a:solidFill>
              </a:endParaRPr>
            </a:p>
          </p:txBody>
        </p:sp>
        <p:cxnSp>
          <p:nvCxnSpPr>
            <p:cNvPr id="89" name="Straight Arrow Connector 88"/>
            <p:cNvCxnSpPr/>
            <p:nvPr/>
          </p:nvCxnSpPr>
          <p:spPr>
            <a:xfrm flipV="1">
              <a:off x="6735007" y="3867070"/>
              <a:ext cx="137648" cy="43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865194" y="4296878"/>
              <a:ext cx="2205988" cy="707886"/>
            </a:xfrm>
            <a:prstGeom prst="rect">
              <a:avLst/>
            </a:prstGeom>
            <a:noFill/>
          </p:spPr>
          <p:txBody>
            <a:bodyPr wrap="square" rtlCol="0">
              <a:spAutoFit/>
            </a:bodyPr>
            <a:lstStyle/>
            <a:p>
              <a:pPr algn="ctr"/>
              <a:r>
                <a:rPr lang="en-US" sz="2000" dirty="0"/>
                <a:t>cost of computing</a:t>
              </a:r>
            </a:p>
            <a:p>
              <a:pPr algn="ctr"/>
              <a:r>
                <a:rPr lang="en-US" sz="2000" i="1" dirty="0"/>
                <a:t>f</a:t>
              </a:r>
              <a:r>
                <a:rPr lang="en-US" sz="2000" dirty="0"/>
                <a:t> once</a:t>
              </a:r>
              <a:endParaRPr lang="en-GB" sz="2000" dirty="0"/>
            </a:p>
          </p:txBody>
        </p:sp>
        <p:sp>
          <p:nvSpPr>
            <p:cNvPr id="92" name="TextBox 91"/>
            <p:cNvSpPr txBox="1"/>
            <p:nvPr/>
          </p:nvSpPr>
          <p:spPr>
            <a:xfrm>
              <a:off x="9150154" y="4275782"/>
              <a:ext cx="2205988" cy="707886"/>
            </a:xfrm>
            <a:prstGeom prst="rect">
              <a:avLst/>
            </a:prstGeom>
            <a:noFill/>
          </p:spPr>
          <p:txBody>
            <a:bodyPr wrap="square" rtlCol="0">
              <a:spAutoFit/>
            </a:bodyPr>
            <a:lstStyle/>
            <a:p>
              <a:pPr algn="ctr"/>
              <a:r>
                <a:rPr lang="en-US" sz="2000" dirty="0"/>
                <a:t>cost of computing</a:t>
              </a:r>
            </a:p>
            <a:p>
              <a:pPr algn="ctr"/>
              <a:r>
                <a:rPr lang="en-US" sz="2000" i="1" dirty="0"/>
                <a:t>f</a:t>
              </a:r>
              <a:r>
                <a:rPr lang="en-US" sz="2000" dirty="0"/>
                <a:t> three times</a:t>
              </a:r>
              <a:endParaRPr lang="en-GB" sz="2000" dirty="0"/>
            </a:p>
          </p:txBody>
        </p:sp>
        <p:cxnSp>
          <p:nvCxnSpPr>
            <p:cNvPr id="93" name="Straight Arrow Connector 92"/>
            <p:cNvCxnSpPr/>
            <p:nvPr/>
          </p:nvCxnSpPr>
          <p:spPr>
            <a:xfrm flipH="1" flipV="1">
              <a:off x="10215285" y="3849959"/>
              <a:ext cx="192933" cy="466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306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356735" y="3823316"/>
            <a:ext cx="5282170" cy="2773427"/>
          </a:xfrm>
          <a:prstGeom prst="rect">
            <a:avLst/>
          </a:prstGeom>
        </p:spPr>
      </p:pic>
      <p:sp>
        <p:nvSpPr>
          <p:cNvPr id="2" name="Title 1"/>
          <p:cNvSpPr>
            <a:spLocks noGrp="1"/>
          </p:cNvSpPr>
          <p:nvPr>
            <p:ph type="title"/>
          </p:nvPr>
        </p:nvSpPr>
        <p:spPr/>
        <p:txBody>
          <a:bodyPr/>
          <a:lstStyle/>
          <a:p>
            <a:r>
              <a:rPr lang="en-US" dirty="0" err="1">
                <a:solidFill>
                  <a:srgbClr val="C00000"/>
                </a:solidFill>
              </a:rPr>
              <a:t>iMHFs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How to quantify “memory-hardness” of </a:t>
                </a:r>
                <a:r>
                  <a:rPr lang="en-US" dirty="0" err="1"/>
                  <a:t>iMHF</a:t>
                </a:r>
                <a:r>
                  <a:rPr lang="en-US" dirty="0"/>
                  <a:t>?</a:t>
                </a:r>
              </a:p>
              <a:p>
                <a:r>
                  <a:rPr lang="en-US" dirty="0"/>
                  <a:t> ST-complexity: maximum number of pebbles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number of steps</a:t>
                </a:r>
              </a:p>
              <a:p>
                <a:pPr lvl="1"/>
                <a:r>
                  <a:rPr lang="en-US" dirty="0"/>
                  <a:t> 2 pebbles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7 steps = 14</a:t>
                </a:r>
              </a:p>
              <a:p>
                <a:r>
                  <a:rPr lang="en-US" dirty="0"/>
                  <a:t> </a:t>
                </a:r>
                <a:r>
                  <a:rPr lang="en-GB" dirty="0"/>
                  <a:t>ST-complexity can scale badly with multiple evaluations [AS15]</a:t>
                </a:r>
              </a:p>
              <a:p>
                <a:r>
                  <a:rPr lang="en-GB" dirty="0"/>
                  <a:t> [AS15] </a:t>
                </a:r>
                <a14:m>
                  <m:oMath xmlns:m="http://schemas.openxmlformats.org/officeDocument/2006/math">
                    <m:r>
                      <a:rPr lang="en-US" i="1" dirty="0">
                        <a:latin typeface="Cambria Math"/>
                        <a:ea typeface="Cambria Math"/>
                      </a:rPr>
                      <m:t>∃ </m:t>
                    </m:r>
                  </m:oMath>
                </a14:m>
                <a:r>
                  <a:rPr lang="en-GB" dirty="0"/>
                  <a:t>function </a:t>
                </a:r>
                <a:r>
                  <a:rPr lang="en-GB" i="1" dirty="0"/>
                  <a:t>f</a:t>
                </a:r>
                <a:r>
                  <a:rPr lang="en-GB" dirty="0"/>
                  <a:t> such that: </a:t>
                </a:r>
              </a:p>
              <a:p>
                <a:endParaRPr lang="en-GB" dirty="0"/>
              </a:p>
              <a:p>
                <a:pPr marL="0" indent="0">
                  <a:buNone/>
                </a:pPr>
                <a:r>
                  <a:rPr lang="en-GB" dirty="0"/>
                  <a:t> </a:t>
                </a:r>
                <a14:m>
                  <m:oMath xmlns:m="http://schemas.openxmlformats.org/officeDocument/2006/math">
                    <m:r>
                      <a:rPr lang="en-US" i="1">
                        <a:latin typeface="Cambria Math"/>
                      </a:rPr>
                      <m:t>𝑆𝑇</m:t>
                    </m:r>
                    <m:d>
                      <m:dPr>
                        <m:ctrlPr>
                          <a:rPr lang="en-US" i="1">
                            <a:latin typeface="Cambria Math" panose="02040503050406030204" pitchFamily="18" charset="0"/>
                          </a:rPr>
                        </m:ctrlPr>
                      </m:dPr>
                      <m:e>
                        <m:rad>
                          <m:radPr>
                            <m:degHide m:val="on"/>
                            <m:ctrlPr>
                              <a:rPr lang="en-US" i="1">
                                <a:latin typeface="Cambria Math" panose="02040503050406030204" pitchFamily="18" charset="0"/>
                                <a:ea typeface="Cambria Math"/>
                              </a:rPr>
                            </m:ctrlPr>
                          </m:radPr>
                          <m:deg/>
                          <m:e>
                            <m:r>
                              <a:rPr lang="en-US" i="1">
                                <a:latin typeface="Cambria Math"/>
                                <a:ea typeface="Cambria Math"/>
                              </a:rPr>
                              <m:t>𝑛</m:t>
                            </m:r>
                          </m:e>
                        </m:rad>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𝑖𝑛𝑠𝑡𝑎𝑛𝑐𝑒𝑠</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𝑜𝑓</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𝑓</m:t>
                        </m:r>
                      </m:e>
                    </m:d>
                    <m:r>
                      <a:rPr lang="en-US" i="1">
                        <a:latin typeface="Cambria Math"/>
                      </a:rPr>
                      <m:t>=</m:t>
                    </m:r>
                    <m:r>
                      <a:rPr lang="en-US" i="1">
                        <a:latin typeface="Cambria Math"/>
                      </a:rPr>
                      <m:t>𝑂</m:t>
                    </m:r>
                    <m:r>
                      <a:rPr lang="en-US" i="1">
                        <a:latin typeface="Cambria Math"/>
                      </a:rPr>
                      <m:t>(</m:t>
                    </m:r>
                    <m:r>
                      <a:rPr lang="en-US" i="1">
                        <a:latin typeface="Cambria Math"/>
                      </a:rPr>
                      <m:t>𝑆𝑇</m:t>
                    </m:r>
                    <m:d>
                      <m:dPr>
                        <m:ctrlPr>
                          <a:rPr lang="en-US" i="1">
                            <a:latin typeface="Cambria Math" panose="02040503050406030204" pitchFamily="18" charset="0"/>
                          </a:rPr>
                        </m:ctrlPr>
                      </m:dPr>
                      <m:e>
                        <m:r>
                          <a:rPr lang="en-US" i="1">
                            <a:latin typeface="Cambria Math"/>
                          </a:rPr>
                          <m:t>𝑓</m:t>
                        </m:r>
                      </m:e>
                    </m:d>
                    <m:r>
                      <a:rPr lang="en-US" i="1">
                        <a:latin typeface="Cambria Math"/>
                      </a:rPr>
                      <m:t>)</m:t>
                    </m:r>
                  </m:oMath>
                </a14:m>
                <a:endParaRPr lang="en-GB" dirty="0"/>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575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240536" y="5294376"/>
                <a:ext cx="140737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=1</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6" y="5294376"/>
                <a:ext cx="140737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630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4405" y="643467"/>
            <a:ext cx="9523190" cy="5571066"/>
          </a:xfrm>
          <a:prstGeom prst="rect">
            <a:avLst/>
          </a:prstGeom>
        </p:spPr>
      </p:pic>
      <p:sp>
        <p:nvSpPr>
          <p:cNvPr id="5" name="Rectangle 4"/>
          <p:cNvSpPr/>
          <p:nvPr/>
        </p:nvSpPr>
        <p:spPr>
          <a:xfrm>
            <a:off x="1334405" y="2889504"/>
            <a:ext cx="6602587" cy="338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34405" y="1258994"/>
            <a:ext cx="6602587" cy="338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20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880872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=1+2=3</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880872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1191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193771"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880872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3</m:t>
                              </m:r>
                            </m:sub>
                          </m:sSub>
                        </m:e>
                      </m:d>
                      <m:r>
                        <a:rPr lang="en-US" sz="2800" b="0" i="1" smtClean="0">
                          <a:latin typeface="Cambria Math" panose="02040503050406030204" pitchFamily="18" charset="0"/>
                        </a:rPr>
                        <m:t>=3+2=5</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880872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74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3406628" cy="125720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4</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=5+1=6</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3406628" cy="12572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2049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3406628" cy="12971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5</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=6+2=8</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3406628" cy="129715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2831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473821"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1240536" y="5294376"/>
                <a:ext cx="3406628" cy="12971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6</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=8+2=10</m:t>
                      </m:r>
                    </m:oMath>
                  </m:oMathPara>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240536" y="5294376"/>
                <a:ext cx="3406628" cy="129715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6670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07396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87609"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469356" y="33993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5" y="5294376"/>
                <a:ext cx="4930109" cy="12565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𝑐𝑐</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𝐺</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7</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=10+1=11</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5" y="5294376"/>
                <a:ext cx="4930109" cy="125656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8891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gitalbloggers.com/ojsagar/files/2013/08/Key-Succes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5600" y="2924494"/>
            <a:ext cx="4368800" cy="3120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5467" dirty="0"/>
              <a:t>Depth-Robustness: The Key Property</a:t>
            </a:r>
          </a:p>
        </p:txBody>
      </p:sp>
      <p:sp>
        <p:nvSpPr>
          <p:cNvPr id="3" name="Content Placeholder 2"/>
          <p:cNvSpPr>
            <a:spLocks noGrp="1"/>
          </p:cNvSpPr>
          <p:nvPr>
            <p:ph idx="1"/>
          </p:nvPr>
        </p:nvSpPr>
        <p:spPr>
          <a:xfrm>
            <a:off x="1343378" y="1791759"/>
            <a:ext cx="9516535" cy="4351339"/>
          </a:xfrm>
        </p:spPr>
        <p:txBody>
          <a:bodyPr>
            <a:normAutofit/>
          </a:bodyPr>
          <a:lstStyle/>
          <a:p>
            <a:pPr marL="0" indent="0" algn="ctr">
              <a:buNone/>
            </a:pPr>
            <a:r>
              <a:rPr lang="en-US" sz="4800" u="sng" dirty="0"/>
              <a:t>Necessary</a:t>
            </a:r>
            <a:r>
              <a:rPr lang="en-US" sz="4800" dirty="0"/>
              <a:t> [AB16] and </a:t>
            </a:r>
            <a:r>
              <a:rPr lang="en-US" sz="4800" u="sng" dirty="0"/>
              <a:t>sufficient</a:t>
            </a:r>
            <a:r>
              <a:rPr lang="en-US" sz="4800" dirty="0"/>
              <a:t>  [ABP17] for secure </a:t>
            </a:r>
            <a:r>
              <a:rPr lang="en-US" sz="4800" dirty="0" err="1"/>
              <a:t>iMHFs</a:t>
            </a:r>
            <a:endParaRPr lang="en-US" sz="4800" dirty="0"/>
          </a:p>
        </p:txBody>
      </p:sp>
    </p:spTree>
    <p:extLst>
      <p:ext uri="{BB962C8B-B14F-4D97-AF65-F5344CB8AC3E}">
        <p14:creationId xmlns:p14="http://schemas.microsoft.com/office/powerpoint/2010/main" val="19593491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Reducibility</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We say that a directed acyclic graph </a:t>
                </a:r>
                <a14:m>
                  <m:oMath xmlns:m="http://schemas.openxmlformats.org/officeDocument/2006/math">
                    <m:r>
                      <a:rPr lang="en-US" i="1">
                        <a:latin typeface="Cambria Math" panose="02040503050406030204" pitchFamily="18" charset="0"/>
                      </a:rPr>
                      <m:t>𝐺</m:t>
                    </m:r>
                  </m:oMath>
                </a14:m>
                <a:r>
                  <a:rPr lang="en-US" dirty="0"/>
                  <a:t>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 if there exists a set </a:t>
                </a:r>
                <a14:m>
                  <m:oMath xmlns:m="http://schemas.openxmlformats.org/officeDocument/2006/math">
                    <m:r>
                      <a:rPr lang="en-US" i="1">
                        <a:latin typeface="Cambria Math" panose="02040503050406030204" pitchFamily="18" charset="0"/>
                      </a:rPr>
                      <m:t>𝑆</m:t>
                    </m:r>
                  </m:oMath>
                </a14:m>
                <a:r>
                  <a:rPr lang="en-US" dirty="0"/>
                  <a:t> of </a:t>
                </a:r>
                <a14:m>
                  <m:oMath xmlns:m="http://schemas.openxmlformats.org/officeDocument/2006/math">
                    <m:r>
                      <a:rPr lang="en-US" i="1">
                        <a:latin typeface="Cambria Math" panose="02040503050406030204" pitchFamily="18" charset="0"/>
                      </a:rPr>
                      <m:t>𝑒</m:t>
                    </m:r>
                  </m:oMath>
                </a14:m>
                <a:r>
                  <a:rPr lang="en-US" dirty="0"/>
                  <a:t> nodes such that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𝑆</m:t>
                    </m:r>
                  </m:oMath>
                </a14:m>
                <a:r>
                  <a:rPr lang="en-US" dirty="0"/>
                  <a:t> has depth at most </a:t>
                </a:r>
                <a14:m>
                  <m:oMath xmlns:m="http://schemas.openxmlformats.org/officeDocument/2006/math">
                    <m:r>
                      <a:rPr lang="en-US" i="1">
                        <a:latin typeface="Cambria Math" panose="02040503050406030204" pitchFamily="18" charset="0"/>
                      </a:rPr>
                      <m:t>𝑑</m:t>
                    </m:r>
                  </m:oMath>
                </a14:m>
                <a:r>
                  <a:rPr lang="en-US" dirty="0"/>
                  <a:t>.</a:t>
                </a:r>
              </a:p>
              <a:p>
                <a:endParaRPr lang="en-US" dirty="0"/>
              </a:p>
              <a:p>
                <a:endParaRPr lang="en-US" dirty="0"/>
              </a:p>
              <a:p>
                <a:endParaRPr lang="en-US" dirty="0"/>
              </a:p>
              <a:p>
                <a:endParaRPr lang="en-US" dirty="0"/>
              </a:p>
              <a:p>
                <a:endParaRPr lang="en-US" dirty="0"/>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9" name="Oval 8"/>
          <p:cNvSpPr/>
          <p:nvPr/>
        </p:nvSpPr>
        <p:spPr>
          <a:xfrm>
            <a:off x="1355272"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p:cNvSpPr/>
          <p:nvPr/>
        </p:nvSpPr>
        <p:spPr>
          <a:xfrm>
            <a:off x="2773525"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2" name="Straight Arrow Connector 11"/>
          <p:cNvCxnSpPr>
            <a:stCxn id="9" idx="6"/>
            <a:endCxn id="10" idx="2"/>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202664"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6" name="Straight Arrow Connector 15"/>
          <p:cNvCxnSpPr>
            <a:endCxn id="15" idx="2"/>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631803"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p:cNvCxnSpPr>
            <a:endCxn id="17" idx="2"/>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050056"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0" name="Straight Arrow Connector 19"/>
          <p:cNvCxnSpPr>
            <a:endCxn id="19" idx="2"/>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468309"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22" name="Straight Arrow Connector 21"/>
          <p:cNvCxnSpPr>
            <a:endCxn id="21" idx="2"/>
          </p:cNvCxnSpPr>
          <p:nvPr/>
        </p:nvCxnSpPr>
        <p:spPr>
          <a:xfrm>
            <a:off x="7926356"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871012"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24" name="Straight Arrow Connector 23"/>
          <p:cNvCxnSpPr>
            <a:endCxn id="23" idx="2"/>
          </p:cNvCxnSpPr>
          <p:nvPr/>
        </p:nvCxnSpPr>
        <p:spPr>
          <a:xfrm>
            <a:off x="9329059"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0"/>
            <a:endCxn id="15" idx="0"/>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p:cNvSpPr/>
          <p:nvPr/>
        </p:nvSpPr>
        <p:spPr>
          <a:xfrm>
            <a:off x="5761724" y="3525818"/>
            <a:ext cx="616458" cy="60879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4" name="TextBox 33"/>
              <p:cNvSpPr txBox="1"/>
              <p:nvPr/>
            </p:nvSpPr>
            <p:spPr>
              <a:xfrm>
                <a:off x="9018037" y="4518694"/>
                <a:ext cx="2799183"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(1,3)</m:t>
                    </m:r>
                  </m:oMath>
                </a14:m>
                <a:r>
                  <a:rPr lang="en-US" sz="2800" dirty="0"/>
                  <a:t> - reducible</a:t>
                </a:r>
              </a:p>
            </p:txBody>
          </p:sp>
        </mc:Choice>
        <mc:Fallback xmlns="">
          <p:sp>
            <p:nvSpPr>
              <p:cNvPr id="34" name="TextBox 33"/>
              <p:cNvSpPr txBox="1">
                <a:spLocks noRot="1" noChangeAspect="1" noMove="1" noResize="1" noEditPoints="1" noAdjustHandles="1" noChangeArrowheads="1" noChangeShapeType="1" noTextEdit="1"/>
              </p:cNvSpPr>
              <p:nvPr/>
            </p:nvSpPr>
            <p:spPr>
              <a:xfrm>
                <a:off x="9018037" y="4518694"/>
                <a:ext cx="2799183" cy="523220"/>
              </a:xfrm>
              <a:prstGeom prst="rect">
                <a:avLst/>
              </a:prstGeom>
              <a:blipFill>
                <a:blip r:embed="rId3"/>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247929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7" grpId="0" animBg="1"/>
      <p:bldP spid="19" grpId="0" animBg="1"/>
      <p:bldP spid="21" grpId="0" animBg="1"/>
      <p:bldP spid="23" grpId="0" animBg="1"/>
      <p:bldP spid="33" grpId="0" animBg="1"/>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Reducibility</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Can deduce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a:t>
                </a:r>
              </a:p>
              <a:p>
                <a:r>
                  <a:rPr lang="en-US" dirty="0"/>
                  <a:t> Depth-robustness is a </a:t>
                </a:r>
                <a:r>
                  <a:rPr lang="en-US" i="1" dirty="0"/>
                  <a:t>necessary</a:t>
                </a:r>
                <a:r>
                  <a:rPr lang="en-US" dirty="0"/>
                  <a:t> condition for secure </a:t>
                </a:r>
                <a:r>
                  <a:rPr lang="en-US" dirty="0" err="1"/>
                  <a:t>iMHFs</a:t>
                </a:r>
                <a:r>
                  <a:rPr lang="en-US" dirty="0"/>
                  <a:t> (AB16)</a:t>
                </a:r>
              </a:p>
              <a:p>
                <a:pPr lvl="1"/>
                <a:r>
                  <a:rPr lang="en-US" dirty="0"/>
                  <a:t> There exists attack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𝑅</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𝑒𝑛</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𝑑</m:t>
                            </m:r>
                          </m:e>
                        </m:rad>
                      </m:e>
                    </m:d>
                  </m:oMath>
                </a14:m>
                <a:r>
                  <a:rPr lang="en-US" dirty="0"/>
                  <a:t>, which is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for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a:t>
                </a:r>
              </a:p>
              <a:p>
                <a:r>
                  <a:rPr lang="en-US" dirty="0"/>
                  <a:t> Depth-robustness is a </a:t>
                </a:r>
                <a:r>
                  <a:rPr lang="en-US" i="1" dirty="0"/>
                  <a:t>sufficient</a:t>
                </a:r>
                <a:r>
                  <a:rPr lang="en-US" dirty="0"/>
                  <a:t> condition for secure </a:t>
                </a:r>
                <a:r>
                  <a:rPr lang="en-US" dirty="0" err="1"/>
                  <a:t>iMHFs</a:t>
                </a:r>
                <a:r>
                  <a:rPr lang="en-US" dirty="0"/>
                  <a:t> (ABP16)</a:t>
                </a:r>
              </a:p>
              <a:p>
                <a:pPr lvl="1"/>
                <a:r>
                  <a:rPr lang="en-US" dirty="0"/>
                  <a:t> </a:t>
                </a:r>
                <a14:m>
                  <m:oMath xmlns:m="http://schemas.openxmlformats.org/officeDocument/2006/math">
                    <m:r>
                      <a:rPr lang="en-US" i="1">
                        <a:latin typeface="Cambria Math" panose="02040503050406030204" pitchFamily="18" charset="0"/>
                      </a:rPr>
                      <m:t>𝑐𝑐</m:t>
                    </m:r>
                    <m:d>
                      <m:dPr>
                        <m:ctrlPr>
                          <a:rPr lang="en-US" i="1">
                            <a:latin typeface="Cambria Math" panose="02040503050406030204" pitchFamily="18" charset="0"/>
                          </a:rPr>
                        </m:ctrlPr>
                      </m:dPr>
                      <m:e>
                        <m:r>
                          <a:rPr lang="en-US" i="1">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𝑒𝑑</m:t>
                    </m:r>
                  </m:oMath>
                </a14:m>
                <a:endParaRPr lang="en-US" dirty="0"/>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Tree>
    <p:extLst>
      <p:ext uri="{BB962C8B-B14F-4D97-AF65-F5344CB8AC3E}">
        <p14:creationId xmlns:p14="http://schemas.microsoft.com/office/powerpoint/2010/main" val="80317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[AS15] CC amortizes well:</a:t>
                </a:r>
              </a:p>
              <a:p>
                <a:pPr lvl="1"/>
                <a:r>
                  <a:rPr lang="en-US" dirty="0"/>
                  <a:t> </a:t>
                </a:r>
                <a14:m>
                  <m:oMath xmlns:m="http://schemas.openxmlformats.org/officeDocument/2006/math">
                    <m:r>
                      <a:rPr lang="en-US" i="1" dirty="0" smtClean="0">
                        <a:latin typeface="Cambria Math" panose="02040503050406030204" pitchFamily="18" charset="0"/>
                      </a:rPr>
                      <m:t>𝐶𝐶</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𝑐𝑜𝑝𝑖𝑒𝑠</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𝑓</m:t>
                        </m:r>
                      </m:e>
                    </m:d>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𝐶𝐶</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864527" y="692313"/>
            <a:ext cx="6005325" cy="1342963"/>
          </a:xfrm>
          <a:prstGeom prst="rect">
            <a:avLst/>
          </a:prstGeom>
        </p:spPr>
      </p:pic>
      <p:sp>
        <p:nvSpPr>
          <p:cNvPr id="5" name="&quot;No&quot; Symbol 4"/>
          <p:cNvSpPr/>
          <p:nvPr/>
        </p:nvSpPr>
        <p:spPr>
          <a:xfrm>
            <a:off x="7616290" y="295530"/>
            <a:ext cx="2268416" cy="213653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4EA4EDD8-FBF6-4AAD-B680-F347255E1CFD}"/>
                  </a:ext>
                </a:extLst>
              </p:cNvPr>
              <p:cNvGraphicFramePr>
                <a:graphicFrameLocks noGrp="1"/>
              </p:cNvGraphicFramePr>
              <p:nvPr/>
            </p:nvGraphicFramePr>
            <p:xfrm>
              <a:off x="1817370" y="2937510"/>
              <a:ext cx="7280910" cy="1632624"/>
            </p:xfrm>
            <a:graphic>
              <a:graphicData uri="http://schemas.openxmlformats.org/drawingml/2006/table">
                <a:tbl>
                  <a:tblPr firstRow="1" bandRow="1">
                    <a:tableStyleId>{5C22544A-7EE6-4342-B048-85BDC9FD1C3A}</a:tableStyleId>
                  </a:tblPr>
                  <a:tblGrid>
                    <a:gridCol w="2298730">
                      <a:extLst>
                        <a:ext uri="{9D8B030D-6E8A-4147-A177-3AD203B41FA5}">
                          <a16:colId xmlns:a16="http://schemas.microsoft.com/office/drawing/2014/main" val="40961076"/>
                        </a:ext>
                      </a:extLst>
                    </a:gridCol>
                    <a:gridCol w="2403524">
                      <a:extLst>
                        <a:ext uri="{9D8B030D-6E8A-4147-A177-3AD203B41FA5}">
                          <a16:colId xmlns:a16="http://schemas.microsoft.com/office/drawing/2014/main" val="1686463265"/>
                        </a:ext>
                      </a:extLst>
                    </a:gridCol>
                    <a:gridCol w="2578656">
                      <a:extLst>
                        <a:ext uri="{9D8B030D-6E8A-4147-A177-3AD203B41FA5}">
                          <a16:colId xmlns:a16="http://schemas.microsoft.com/office/drawing/2014/main" val="2597751639"/>
                        </a:ext>
                      </a:extLst>
                    </a:gridCol>
                  </a:tblGrid>
                  <a:tr h="4627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𝒄𝒄</m:t>
                                </m:r>
                                <m:r>
                                  <a:rPr lang="en-US" b="1" i="1" smtClean="0">
                                    <a:latin typeface="Cambria Math" panose="02040503050406030204" pitchFamily="18" charset="0"/>
                                  </a:rPr>
                                  <m:t>(</m:t>
                                </m:r>
                                <m:r>
                                  <a:rPr lang="en-US" b="1" i="1" smtClean="0">
                                    <a:latin typeface="Cambria Math" panose="02040503050406030204" pitchFamily="18" charset="0"/>
                                  </a:rPr>
                                  <m:t>𝑮</m:t>
                                </m:r>
                                <m:r>
                                  <a:rPr lang="en-US" b="1" i="1" smtClean="0">
                                    <a:latin typeface="Cambria Math" panose="02040503050406030204" pitchFamily="18" charset="0"/>
                                  </a:rPr>
                                  <m:t>)</m:t>
                                </m:r>
                              </m:oMath>
                            </m:oMathPara>
                          </a14:m>
                          <a:endParaRPr lang="en-US" dirty="0"/>
                        </a:p>
                      </a:txBody>
                      <a:tcPr/>
                    </a:tc>
                    <a:tc>
                      <a:txBody>
                        <a:bodyPr/>
                        <a:lstStyle/>
                        <a:p>
                          <a:r>
                            <a:rPr lang="en-US" dirty="0"/>
                            <a:t>Lower Bound</a:t>
                          </a:r>
                        </a:p>
                      </a:txBody>
                      <a:tcPr/>
                    </a:tc>
                    <a:tc>
                      <a:txBody>
                        <a:bodyPr/>
                        <a:lstStyle/>
                        <a:p>
                          <a:r>
                            <a:rPr lang="en-US" dirty="0"/>
                            <a:t>Upper Bound</a:t>
                          </a:r>
                        </a:p>
                      </a:txBody>
                      <a:tcPr/>
                    </a:tc>
                    <a:extLst>
                      <a:ext uri="{0D108BD9-81ED-4DB2-BD59-A6C34878D82A}">
                        <a16:rowId xmlns:a16="http://schemas.microsoft.com/office/drawing/2014/main" val="2656000516"/>
                      </a:ext>
                    </a:extLst>
                  </a:tr>
                  <a:tr h="469126">
                    <a:tc>
                      <a:txBody>
                        <a:bodyPr/>
                        <a:lstStyle/>
                        <a:p>
                          <a:r>
                            <a:rPr lang="en-US" dirty="0"/>
                            <a:t>Argon2i [BDK15]</a:t>
                          </a:r>
                        </a:p>
                      </a:txBody>
                      <a:tcPr/>
                    </a:tc>
                    <a:tc>
                      <a:txBody>
                        <a:bodyPr/>
                        <a:lstStyle/>
                        <a:p>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1.75</m:t>
                                  </m:r>
                                </m:sup>
                              </m:sSup>
                              <m:r>
                                <a:rPr lang="en-US" b="0" i="1" smtClean="0">
                                  <a:latin typeface="Cambria Math" panose="02040503050406030204" pitchFamily="18" charset="0"/>
                                </a:rPr>
                                <m:t>)</m:t>
                              </m:r>
                            </m:oMath>
                          </a14:m>
                          <a:r>
                            <a:rPr lang="en-US" dirty="0"/>
                            <a:t> [BZ17]</a:t>
                          </a:r>
                        </a:p>
                      </a:txBody>
                      <a:tcPr/>
                    </a:tc>
                    <a:tc>
                      <a:txBody>
                        <a:bodyPr/>
                        <a:lstStyle/>
                        <a:p>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1.767</m:t>
                                  </m:r>
                                </m:sup>
                              </m:sSup>
                              <m:r>
                                <a:rPr lang="en-US" b="0" i="1" smtClean="0">
                                  <a:latin typeface="Cambria Math" panose="02040503050406030204" pitchFamily="18" charset="0"/>
                                </a:rPr>
                                <m:t>)</m:t>
                              </m:r>
                            </m:oMath>
                          </a14:m>
                          <a:r>
                            <a:rPr lang="en-US" dirty="0"/>
                            <a:t> [BZ17]</a:t>
                          </a:r>
                        </a:p>
                      </a:txBody>
                      <a:tcPr/>
                    </a:tc>
                    <a:extLst>
                      <a:ext uri="{0D108BD9-81ED-4DB2-BD59-A6C34878D82A}">
                        <a16:rowId xmlns:a16="http://schemas.microsoft.com/office/drawing/2014/main" val="3670845843"/>
                      </a:ext>
                    </a:extLst>
                  </a:tr>
                  <a:tr h="700798">
                    <a:tc>
                      <a:txBody>
                        <a:bodyPr/>
                        <a:lstStyle/>
                        <a:p>
                          <a:r>
                            <a:rPr lang="en-US" dirty="0" err="1"/>
                            <a:t>DRSample</a:t>
                          </a:r>
                          <a:r>
                            <a:rPr lang="en-US" dirty="0"/>
                            <a:t> [ABH17]</a:t>
                          </a:r>
                        </a:p>
                      </a:txBody>
                      <a:tcPr/>
                    </a:tc>
                    <a:tc>
                      <a:txBody>
                        <a:bodyPr/>
                        <a:lstStyle/>
                        <a:p>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[ABH17]</a:t>
                          </a:r>
                        </a:p>
                      </a:txBody>
                      <a:tcPr/>
                    </a:tc>
                    <a:tc>
                      <a:txBody>
                        <a:bodyPr/>
                        <a:lstStyle/>
                        <a:p>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[ABH17]</a:t>
                          </a:r>
                        </a:p>
                      </a:txBody>
                      <a:tcPr/>
                    </a:tc>
                    <a:extLst>
                      <a:ext uri="{0D108BD9-81ED-4DB2-BD59-A6C34878D82A}">
                        <a16:rowId xmlns:a16="http://schemas.microsoft.com/office/drawing/2014/main" val="3685938449"/>
                      </a:ext>
                    </a:extLst>
                  </a:tr>
                </a:tbl>
              </a:graphicData>
            </a:graphic>
          </p:graphicFrame>
        </mc:Choice>
        <mc:Fallback xmlns="">
          <p:graphicFrame>
            <p:nvGraphicFramePr>
              <p:cNvPr id="7" name="Table 6">
                <a:extLst>
                  <a:ext uri="{FF2B5EF4-FFF2-40B4-BE49-F238E27FC236}">
                    <a16:creationId xmlns:a16="http://schemas.microsoft.com/office/drawing/2014/main" id="{4EA4EDD8-FBF6-4AAD-B680-F347255E1CFD}"/>
                  </a:ext>
                </a:extLst>
              </p:cNvPr>
              <p:cNvGraphicFramePr>
                <a:graphicFrameLocks noGrp="1"/>
              </p:cNvGraphicFramePr>
              <p:nvPr>
                <p:extLst>
                  <p:ext uri="{D42A27DB-BD31-4B8C-83A1-F6EECF244321}">
                    <p14:modId xmlns:p14="http://schemas.microsoft.com/office/powerpoint/2010/main" val="3678476195"/>
                  </p:ext>
                </p:extLst>
              </p:nvPr>
            </p:nvGraphicFramePr>
            <p:xfrm>
              <a:off x="1817370" y="2937510"/>
              <a:ext cx="7280910" cy="1632624"/>
            </p:xfrm>
            <a:graphic>
              <a:graphicData uri="http://schemas.openxmlformats.org/drawingml/2006/table">
                <a:tbl>
                  <a:tblPr firstRow="1" bandRow="1">
                    <a:tableStyleId>{5C22544A-7EE6-4342-B048-85BDC9FD1C3A}</a:tableStyleId>
                  </a:tblPr>
                  <a:tblGrid>
                    <a:gridCol w="2298730">
                      <a:extLst>
                        <a:ext uri="{9D8B030D-6E8A-4147-A177-3AD203B41FA5}">
                          <a16:colId xmlns:a16="http://schemas.microsoft.com/office/drawing/2014/main" val="40961076"/>
                        </a:ext>
                      </a:extLst>
                    </a:gridCol>
                    <a:gridCol w="2403524">
                      <a:extLst>
                        <a:ext uri="{9D8B030D-6E8A-4147-A177-3AD203B41FA5}">
                          <a16:colId xmlns:a16="http://schemas.microsoft.com/office/drawing/2014/main" val="1686463265"/>
                        </a:ext>
                      </a:extLst>
                    </a:gridCol>
                    <a:gridCol w="2578656">
                      <a:extLst>
                        <a:ext uri="{9D8B030D-6E8A-4147-A177-3AD203B41FA5}">
                          <a16:colId xmlns:a16="http://schemas.microsoft.com/office/drawing/2014/main" val="2597751639"/>
                        </a:ext>
                      </a:extLst>
                    </a:gridCol>
                  </a:tblGrid>
                  <a:tr h="462700">
                    <a:tc>
                      <a:txBody>
                        <a:bodyPr/>
                        <a:lstStyle/>
                        <a:p>
                          <a:endParaRPr lang="en-US"/>
                        </a:p>
                      </a:txBody>
                      <a:tcPr>
                        <a:blipFill>
                          <a:blip r:embed="rId4"/>
                          <a:stretch>
                            <a:fillRect l="-265" t="-6579" r="-218037" b="-256579"/>
                          </a:stretch>
                        </a:blipFill>
                      </a:tcPr>
                    </a:tc>
                    <a:tc>
                      <a:txBody>
                        <a:bodyPr/>
                        <a:lstStyle/>
                        <a:p>
                          <a:r>
                            <a:rPr lang="en-US" dirty="0"/>
                            <a:t>Lower Bound</a:t>
                          </a:r>
                        </a:p>
                      </a:txBody>
                      <a:tcPr/>
                    </a:tc>
                    <a:tc>
                      <a:txBody>
                        <a:bodyPr/>
                        <a:lstStyle/>
                        <a:p>
                          <a:r>
                            <a:rPr lang="en-US" dirty="0"/>
                            <a:t>Upper Bound</a:t>
                          </a:r>
                        </a:p>
                      </a:txBody>
                      <a:tcPr/>
                    </a:tc>
                    <a:extLst>
                      <a:ext uri="{0D108BD9-81ED-4DB2-BD59-A6C34878D82A}">
                        <a16:rowId xmlns:a16="http://schemas.microsoft.com/office/drawing/2014/main" val="2656000516"/>
                      </a:ext>
                    </a:extLst>
                  </a:tr>
                  <a:tr h="469126">
                    <a:tc>
                      <a:txBody>
                        <a:bodyPr/>
                        <a:lstStyle/>
                        <a:p>
                          <a:r>
                            <a:rPr lang="en-US" dirty="0"/>
                            <a:t>Argon2i [BDK15]</a:t>
                          </a:r>
                        </a:p>
                      </a:txBody>
                      <a:tcPr/>
                    </a:tc>
                    <a:tc>
                      <a:txBody>
                        <a:bodyPr/>
                        <a:lstStyle/>
                        <a:p>
                          <a:endParaRPr lang="en-US"/>
                        </a:p>
                      </a:txBody>
                      <a:tcPr>
                        <a:blipFill>
                          <a:blip r:embed="rId4"/>
                          <a:stretch>
                            <a:fillRect l="-95696" t="-103846" r="-108101" b="-150000"/>
                          </a:stretch>
                        </a:blipFill>
                      </a:tcPr>
                    </a:tc>
                    <a:tc>
                      <a:txBody>
                        <a:bodyPr/>
                        <a:lstStyle/>
                        <a:p>
                          <a:endParaRPr lang="en-US"/>
                        </a:p>
                      </a:txBody>
                      <a:tcPr>
                        <a:blipFill>
                          <a:blip r:embed="rId4"/>
                          <a:stretch>
                            <a:fillRect l="-182742" t="-103846" r="-946" b="-150000"/>
                          </a:stretch>
                        </a:blipFill>
                      </a:tcPr>
                    </a:tc>
                    <a:extLst>
                      <a:ext uri="{0D108BD9-81ED-4DB2-BD59-A6C34878D82A}">
                        <a16:rowId xmlns:a16="http://schemas.microsoft.com/office/drawing/2014/main" val="3670845843"/>
                      </a:ext>
                    </a:extLst>
                  </a:tr>
                  <a:tr h="700798">
                    <a:tc>
                      <a:txBody>
                        <a:bodyPr/>
                        <a:lstStyle/>
                        <a:p>
                          <a:r>
                            <a:rPr lang="en-US" dirty="0" err="1"/>
                            <a:t>DRSample</a:t>
                          </a:r>
                          <a:r>
                            <a:rPr lang="en-US" dirty="0"/>
                            <a:t> [ABH17]</a:t>
                          </a:r>
                        </a:p>
                      </a:txBody>
                      <a:tcPr/>
                    </a:tc>
                    <a:tc>
                      <a:txBody>
                        <a:bodyPr/>
                        <a:lstStyle/>
                        <a:p>
                          <a:endParaRPr lang="en-US"/>
                        </a:p>
                      </a:txBody>
                      <a:tcPr>
                        <a:blipFill>
                          <a:blip r:embed="rId4"/>
                          <a:stretch>
                            <a:fillRect l="-95696" t="-138261" r="-108101" b="-1739"/>
                          </a:stretch>
                        </a:blipFill>
                      </a:tcPr>
                    </a:tc>
                    <a:tc>
                      <a:txBody>
                        <a:bodyPr/>
                        <a:lstStyle/>
                        <a:p>
                          <a:endParaRPr lang="en-US"/>
                        </a:p>
                      </a:txBody>
                      <a:tcPr>
                        <a:blipFill>
                          <a:blip r:embed="rId4"/>
                          <a:stretch>
                            <a:fillRect l="-182742" t="-138261" r="-946" b="-1739"/>
                          </a:stretch>
                        </a:blipFill>
                      </a:tcPr>
                    </a:tc>
                    <a:extLst>
                      <a:ext uri="{0D108BD9-81ED-4DB2-BD59-A6C34878D82A}">
                        <a16:rowId xmlns:a16="http://schemas.microsoft.com/office/drawing/2014/main" val="3685938449"/>
                      </a:ext>
                    </a:extLst>
                  </a:tr>
                </a:tbl>
              </a:graphicData>
            </a:graphic>
          </p:graphicFrame>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BC60F20-7C8F-4A6C-BB6E-D6A03A65EBAA}"/>
                  </a:ext>
                </a:extLst>
              </p:cNvPr>
              <p:cNvSpPr/>
              <p:nvPr/>
            </p:nvSpPr>
            <p:spPr>
              <a:xfrm>
                <a:off x="3980764" y="5103898"/>
                <a:ext cx="2939142" cy="1073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7.3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oMath>
                  </m:oMathPara>
                </a14:m>
                <a:endParaRPr lang="en-US" dirty="0"/>
              </a:p>
            </p:txBody>
          </p:sp>
        </mc:Choice>
        <mc:Fallback xmlns="">
          <p:sp>
            <p:nvSpPr>
              <p:cNvPr id="9" name="Oval 8">
                <a:extLst>
                  <a:ext uri="{FF2B5EF4-FFF2-40B4-BE49-F238E27FC236}">
                    <a16:creationId xmlns:a16="http://schemas.microsoft.com/office/drawing/2014/main" id="{5BC60F20-7C8F-4A6C-BB6E-D6A03A65EBAA}"/>
                  </a:ext>
                </a:extLst>
              </p:cNvPr>
              <p:cNvSpPr>
                <a:spLocks noRot="1" noChangeAspect="1" noMove="1" noResize="1" noEditPoints="1" noAdjustHandles="1" noChangeArrowheads="1" noChangeShapeType="1" noTextEdit="1"/>
              </p:cNvSpPr>
              <p:nvPr/>
            </p:nvSpPr>
            <p:spPr>
              <a:xfrm>
                <a:off x="3980764" y="5103898"/>
                <a:ext cx="2939142" cy="107306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0299AE46-8715-411F-8709-3920EC791EF2}"/>
                  </a:ext>
                </a:extLst>
              </p:cNvPr>
              <p:cNvSpPr/>
              <p:nvPr/>
            </p:nvSpPr>
            <p:spPr>
              <a:xfrm>
                <a:off x="7616290" y="5103897"/>
                <a:ext cx="1069132" cy="1073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6</m:t>
                          </m:r>
                        </m:den>
                      </m:f>
                    </m:oMath>
                  </m:oMathPara>
                </a14:m>
                <a:endParaRPr lang="en-US" dirty="0"/>
              </a:p>
            </p:txBody>
          </p:sp>
        </mc:Choice>
        <mc:Fallback xmlns="">
          <p:sp>
            <p:nvSpPr>
              <p:cNvPr id="10" name="Oval 9">
                <a:extLst>
                  <a:ext uri="{FF2B5EF4-FFF2-40B4-BE49-F238E27FC236}">
                    <a16:creationId xmlns:a16="http://schemas.microsoft.com/office/drawing/2014/main" id="{0299AE46-8715-411F-8709-3920EC791EF2}"/>
                  </a:ext>
                </a:extLst>
              </p:cNvPr>
              <p:cNvSpPr>
                <a:spLocks noRot="1" noChangeAspect="1" noMove="1" noResize="1" noEditPoints="1" noAdjustHandles="1" noChangeArrowheads="1" noChangeShapeType="1" noTextEdit="1"/>
              </p:cNvSpPr>
              <p:nvPr/>
            </p:nvSpPr>
            <p:spPr>
              <a:xfrm>
                <a:off x="7616290" y="5103897"/>
                <a:ext cx="1069132" cy="107306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8C0EB9-3C32-474D-A893-F5A9DBF20AE9}"/>
                  </a:ext>
                </a:extLst>
              </p:cNvPr>
              <p:cNvSpPr/>
              <p:nvPr/>
            </p:nvSpPr>
            <p:spPr>
              <a:xfrm>
                <a:off x="973133" y="5103896"/>
                <a:ext cx="2491579" cy="1073065"/>
              </a:xfrm>
              <a:prstGeom prst="ellipse">
                <a:avLst/>
              </a:prstGeom>
              <a:solidFill>
                <a:srgbClr val="C0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Gap of </a:t>
                </a:r>
                <a14:m>
                  <m:oMath xmlns:m="http://schemas.openxmlformats.org/officeDocument/2006/math">
                    <m:r>
                      <a:rPr lang="en-US" b="0" i="1" smtClean="0">
                        <a:latin typeface="Cambria Math" panose="02040503050406030204" pitchFamily="18" charset="0"/>
                      </a:rPr>
                      <m:t>500,000</m:t>
                    </m:r>
                  </m:oMath>
                </a14:m>
                <a:endParaRPr lang="en-US" dirty="0"/>
              </a:p>
            </p:txBody>
          </p:sp>
        </mc:Choice>
        <mc:Fallback xmlns="">
          <p:sp>
            <p:nvSpPr>
              <p:cNvPr id="11" name="Oval 10">
                <a:extLst>
                  <a:ext uri="{FF2B5EF4-FFF2-40B4-BE49-F238E27FC236}">
                    <a16:creationId xmlns:a16="http://schemas.microsoft.com/office/drawing/2014/main" id="{A38C0EB9-3C32-474D-A893-F5A9DBF20AE9}"/>
                  </a:ext>
                </a:extLst>
              </p:cNvPr>
              <p:cNvSpPr>
                <a:spLocks noRot="1" noChangeAspect="1" noMove="1" noResize="1" noEditPoints="1" noAdjustHandles="1" noChangeArrowheads="1" noChangeShapeType="1" noTextEdit="1"/>
              </p:cNvSpPr>
              <p:nvPr/>
            </p:nvSpPr>
            <p:spPr>
              <a:xfrm>
                <a:off x="973133" y="5103896"/>
                <a:ext cx="2491579" cy="1073065"/>
              </a:xfrm>
              <a:prstGeom prst="ellipse">
                <a:avLst/>
              </a:prstGeom>
              <a:blipFill>
                <a:blip r:embed="rId7"/>
                <a:stretch>
                  <a:fillRect/>
                </a:stretch>
              </a:blipFill>
              <a:ln>
                <a:solidFill>
                  <a:srgbClr val="00B050"/>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613BB09-4DC1-415F-AFAD-AB5A5626CDBF}"/>
              </a:ext>
            </a:extLst>
          </p:cNvPr>
          <p:cNvCxnSpPr>
            <a:cxnSpLocks/>
            <a:stCxn id="9" idx="0"/>
            <a:endCxn id="7" idx="2"/>
          </p:cNvCxnSpPr>
          <p:nvPr/>
        </p:nvCxnSpPr>
        <p:spPr>
          <a:xfrm flipV="1">
            <a:off x="5450335" y="4570134"/>
            <a:ext cx="7490" cy="53376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83C58CA-D10A-4420-ABEA-7F07498B7A4F}"/>
              </a:ext>
            </a:extLst>
          </p:cNvPr>
          <p:cNvCxnSpPr>
            <a:cxnSpLocks/>
          </p:cNvCxnSpPr>
          <p:nvPr/>
        </p:nvCxnSpPr>
        <p:spPr>
          <a:xfrm flipH="1" flipV="1">
            <a:off x="7701559" y="4570137"/>
            <a:ext cx="471912" cy="533759"/>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4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66641" y="357716"/>
            <a:ext cx="7900372" cy="6024033"/>
          </a:xfrm>
          <a:prstGeom prst="rect">
            <a:avLst/>
          </a:prstGeom>
        </p:spPr>
      </p:pic>
    </p:spTree>
    <p:extLst>
      <p:ext uri="{BB962C8B-B14F-4D97-AF65-F5344CB8AC3E}">
        <p14:creationId xmlns:p14="http://schemas.microsoft.com/office/powerpoint/2010/main" val="2943419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Review</a:t>
            </a:r>
          </a:p>
        </p:txBody>
      </p:sp>
      <p:sp>
        <p:nvSpPr>
          <p:cNvPr id="3" name="Content Placeholder 2"/>
          <p:cNvSpPr>
            <a:spLocks noGrp="1"/>
          </p:cNvSpPr>
          <p:nvPr>
            <p:ph idx="1"/>
          </p:nvPr>
        </p:nvSpPr>
        <p:spPr/>
        <p:txBody>
          <a:bodyPr/>
          <a:lstStyle/>
          <a:p>
            <a:r>
              <a:rPr lang="en-US" dirty="0"/>
              <a:t> Data-independent memory hard functions require comparatively more resources for adversaries to compute</a:t>
            </a:r>
          </a:p>
          <a:p>
            <a:r>
              <a:rPr lang="en-US" dirty="0"/>
              <a:t> Calculating an </a:t>
            </a:r>
            <a:r>
              <a:rPr lang="en-US" dirty="0" err="1"/>
              <a:t>iMHF</a:t>
            </a:r>
            <a:r>
              <a:rPr lang="en-US" dirty="0"/>
              <a:t> can be modeled as graph pebbling</a:t>
            </a:r>
          </a:p>
          <a:p>
            <a:r>
              <a:rPr lang="en-US" dirty="0"/>
              <a:t> Cumulative complexity better model than space-time complexity</a:t>
            </a:r>
          </a:p>
        </p:txBody>
      </p:sp>
      <p:pic>
        <p:nvPicPr>
          <p:cNvPr id="4" name="Picture 3"/>
          <p:cNvPicPr>
            <a:picLocks noChangeAspect="1"/>
          </p:cNvPicPr>
          <p:nvPr/>
        </p:nvPicPr>
        <p:blipFill>
          <a:blip r:embed="rId2"/>
          <a:stretch>
            <a:fillRect/>
          </a:stretch>
        </p:blipFill>
        <p:spPr>
          <a:xfrm>
            <a:off x="6486158" y="4121883"/>
            <a:ext cx="4371975" cy="2295525"/>
          </a:xfrm>
          <a:prstGeom prst="rect">
            <a:avLst/>
          </a:prstGeom>
        </p:spPr>
      </p:pic>
      <p:pic>
        <p:nvPicPr>
          <p:cNvPr id="5" name="Picture 4"/>
          <p:cNvPicPr>
            <a:picLocks noChangeAspect="1"/>
          </p:cNvPicPr>
          <p:nvPr/>
        </p:nvPicPr>
        <p:blipFill>
          <a:blip r:embed="rId3"/>
          <a:stretch>
            <a:fillRect/>
          </a:stretch>
        </p:blipFill>
        <p:spPr>
          <a:xfrm>
            <a:off x="838201" y="3843514"/>
            <a:ext cx="3039208" cy="2793701"/>
          </a:xfrm>
          <a:prstGeom prst="rect">
            <a:avLst/>
          </a:prstGeom>
        </p:spPr>
      </p:pic>
    </p:spTree>
    <p:extLst>
      <p:ext uri="{BB962C8B-B14F-4D97-AF65-F5344CB8AC3E}">
        <p14:creationId xmlns:p14="http://schemas.microsoft.com/office/powerpoint/2010/main" val="69442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AFFD4-AECE-B73A-2414-83A8CC086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02C7F-57FC-82E1-EAC7-FC97C888C250}"/>
              </a:ext>
            </a:extLst>
          </p:cNvPr>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a:extLst>
              <a:ext uri="{FF2B5EF4-FFF2-40B4-BE49-F238E27FC236}">
                <a16:creationId xmlns:a16="http://schemas.microsoft.com/office/drawing/2014/main" id="{EDAD1D1C-1979-7152-C424-F3FD0F186810}"/>
              </a:ext>
            </a:extLst>
          </p:cNvPr>
          <p:cNvSpPr>
            <a:spLocks noGrp="1"/>
          </p:cNvSpPr>
          <p:nvPr>
            <p:ph idx="1"/>
          </p:nvPr>
        </p:nvSpPr>
        <p:spPr/>
        <p:txBody>
          <a:bodyPr>
            <a:normAutofit/>
          </a:bodyPr>
          <a:lstStyle/>
          <a:p>
            <a:pPr>
              <a:lnSpc>
                <a:spcPct val="200000"/>
              </a:lnSpc>
            </a:pPr>
            <a:r>
              <a:rPr lang="en-US" sz="3000" dirty="0"/>
              <a:t>Economics of Password Hashing</a:t>
            </a:r>
          </a:p>
          <a:p>
            <a:pPr>
              <a:lnSpc>
                <a:spcPct val="200000"/>
              </a:lnSpc>
            </a:pPr>
            <a:r>
              <a:rPr lang="en-US" sz="3000" dirty="0"/>
              <a:t>Graph Pebbling and Evaluations</a:t>
            </a:r>
          </a:p>
          <a:p>
            <a:pPr>
              <a:lnSpc>
                <a:spcPct val="200000"/>
              </a:lnSpc>
            </a:pPr>
            <a:r>
              <a:rPr lang="en-US" sz="3000" dirty="0">
                <a:solidFill>
                  <a:srgbClr val="00B050"/>
                </a:solidFill>
              </a:rPr>
              <a:t>Computability of Graph Pebbling</a:t>
            </a:r>
          </a:p>
        </p:txBody>
      </p:sp>
    </p:spTree>
    <p:extLst>
      <p:ext uri="{BB962C8B-B14F-4D97-AF65-F5344CB8AC3E}">
        <p14:creationId xmlns:p14="http://schemas.microsoft.com/office/powerpoint/2010/main" val="3164542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804" y="640263"/>
            <a:ext cx="10171261" cy="1344975"/>
          </a:xfrm>
        </p:spPr>
        <p:txBody>
          <a:bodyPr>
            <a:normAutofit/>
          </a:bodyPr>
          <a:lstStyle/>
          <a:p>
            <a:r>
              <a:rPr lang="en-US" sz="4000" dirty="0">
                <a:solidFill>
                  <a:srgbClr val="C00000"/>
                </a:solidFill>
              </a:rPr>
              <a:t>Computability Results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4109" y="2121763"/>
                <a:ext cx="10458203" cy="3773010"/>
              </a:xfrm>
            </p:spPr>
            <p:txBody>
              <a:bodyPr>
                <a:normAutofit/>
              </a:bodyPr>
              <a:lstStyle/>
              <a:p>
                <a:r>
                  <a:rPr lang="en-US" sz="3000" dirty="0"/>
                  <a:t> Computing </a:t>
                </a:r>
                <a14:m>
                  <m:oMath xmlns:m="http://schemas.openxmlformats.org/officeDocument/2006/math">
                    <m:r>
                      <a:rPr lang="en-US" sz="3000" i="1">
                        <a:latin typeface="Cambria Math" panose="02040503050406030204" pitchFamily="18" charset="0"/>
                      </a:rPr>
                      <m:t>𝑐𝑐</m:t>
                    </m:r>
                    <m:r>
                      <a:rPr lang="en-US" sz="3000" i="1">
                        <a:latin typeface="Cambria Math" panose="02040503050406030204" pitchFamily="18" charset="0"/>
                      </a:rPr>
                      <m:t>(</m:t>
                    </m:r>
                    <m:r>
                      <a:rPr lang="en-US" sz="3000" i="1">
                        <a:latin typeface="Cambria Math" panose="02040503050406030204" pitchFamily="18" charset="0"/>
                      </a:rPr>
                      <m:t>𝐺</m:t>
                    </m:r>
                    <m:r>
                      <a:rPr lang="en-US" sz="3000" i="1">
                        <a:latin typeface="Cambria Math" panose="02040503050406030204" pitchFamily="18" charset="0"/>
                      </a:rPr>
                      <m:t>)</m:t>
                    </m:r>
                  </m:oMath>
                </a14:m>
                <a:r>
                  <a:rPr lang="en-US" sz="3000" dirty="0"/>
                  <a:t> is NP-hard!</a:t>
                </a:r>
              </a:p>
              <a:p>
                <a:endParaRPr lang="en-US" sz="3000" dirty="0"/>
              </a:p>
              <a:p>
                <a:r>
                  <a:rPr lang="en-US" sz="3000" dirty="0"/>
                  <a:t> Implication: Cryptanalysis of memory-hard functions is provably hard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4109" y="2121763"/>
                <a:ext cx="10458203" cy="3773010"/>
              </a:xfrm>
              <a:blipFill>
                <a:blip r:embed="rId2"/>
                <a:stretch>
                  <a:fillRect l="-1166" t="-3069"/>
                </a:stretch>
              </a:blipFill>
            </p:spPr>
            <p:txBody>
              <a:bodyPr/>
              <a:lstStyle/>
              <a:p>
                <a:r>
                  <a:rPr lang="en-US">
                    <a:noFill/>
                  </a:rPr>
                  <a:t> </a:t>
                </a:r>
              </a:p>
            </p:txBody>
          </p:sp>
        </mc:Fallback>
      </mc:AlternateContent>
    </p:spTree>
    <p:extLst>
      <p:ext uri="{BB962C8B-B14F-4D97-AF65-F5344CB8AC3E}">
        <p14:creationId xmlns:p14="http://schemas.microsoft.com/office/powerpoint/2010/main" val="1532471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3-PARTITION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Given set of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𝑛</m:t>
                    </m:r>
                  </m:oMath>
                </a14:m>
                <a:r>
                  <a:rPr lang="en-US" dirty="0"/>
                  <a:t> integers, can we partition them into </a:t>
                </a:r>
                <a14:m>
                  <m:oMath xmlns:m="http://schemas.openxmlformats.org/officeDocument/2006/math">
                    <m:r>
                      <a:rPr lang="en-US" b="0" i="1" smtClean="0">
                        <a:latin typeface="Cambria Math" panose="02040503050406030204" pitchFamily="18" charset="0"/>
                      </a:rPr>
                      <m:t>𝑛</m:t>
                    </m:r>
                  </m:oMath>
                </a14:m>
                <a:r>
                  <a:rPr lang="en-US" dirty="0"/>
                  <a:t> sets, each with the same sum?</a:t>
                </a:r>
              </a:p>
              <a:p>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1,2,4,5,6,7,8,11,13</m:t>
                        </m:r>
                      </m:e>
                    </m:d>
                  </m:oMath>
                </a14:m>
                <a:endParaRPr lang="en-US" b="0" dirty="0"/>
              </a:p>
              <a:p>
                <a:pPr lvl="1"/>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2,4,13</m:t>
                        </m:r>
                      </m:e>
                    </m:d>
                    <m:r>
                      <a:rPr lang="en-US" b="0" i="1" smtClean="0">
                        <a:latin typeface="Cambria Math" panose="02040503050406030204" pitchFamily="18" charset="0"/>
                      </a:rPr>
                      <m:t>→19</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1,7,11</m:t>
                        </m:r>
                      </m:e>
                    </m:d>
                    <m:r>
                      <a:rPr lang="en-US" b="0" i="1" smtClean="0">
                        <a:latin typeface="Cambria Math" panose="02040503050406030204" pitchFamily="18" charset="0"/>
                      </a:rPr>
                      <m:t>→19</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5,6,8</m:t>
                        </m:r>
                      </m:e>
                    </m:d>
                    <m:r>
                      <a:rPr lang="en-US" b="0" i="1" smtClean="0">
                        <a:latin typeface="Cambria Math" panose="02040503050406030204" pitchFamily="18" charset="0"/>
                      </a:rPr>
                      <m:t>→19</m:t>
                    </m:r>
                  </m:oMath>
                </a14:m>
                <a:endParaRPr lang="en-US" dirty="0"/>
              </a:p>
              <a:p>
                <a:r>
                  <a:rPr lang="en-US" dirty="0"/>
                  <a:t> </a:t>
                </a:r>
                <a14:m>
                  <m:oMath xmlns:m="http://schemas.openxmlformats.org/officeDocument/2006/math">
                    <m:r>
                      <a:rPr lang="en-US" b="0" i="1" smtClean="0">
                        <a:latin typeface="Cambria Math" panose="02040503050406030204" pitchFamily="18" charset="0"/>
                      </a:rPr>
                      <m:t>{1,2,3,4,6,7,9,10,11}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08462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t>
                </a:r>
                <a14:m>
                  <m:oMath xmlns:m="http://schemas.openxmlformats.org/officeDocument/2006/math">
                    <m:r>
                      <a:rPr lang="en-US" b="0" i="1" smtClean="0">
                        <a:latin typeface="Cambria Math" panose="02040503050406030204" pitchFamily="18" charset="0"/>
                      </a:rPr>
                      <m:t>𝑛</m:t>
                    </m:r>
                  </m:oMath>
                </a14:m>
                <a:r>
                  <a:rPr lang="en-US" dirty="0"/>
                  <a: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integers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and </a:t>
                </a:r>
                <a14:m>
                  <m:oMath xmlns:m="http://schemas.openxmlformats.org/officeDocument/2006/math">
                    <m:r>
                      <a:rPr lang="en-US" b="0" i="1" smtClean="0">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can we find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r>
                  <a:rPr lang="en-US" dirty="0"/>
                  <a:t>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6</m:t>
                    </m:r>
                  </m:oMath>
                </a14:m>
                <a:r>
                  <a:rPr lang="en-US" dirty="0"/>
                  <a:t>)</a:t>
                </a:r>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11526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t>
                </a:r>
                <a14:m>
                  <m:oMath xmlns:m="http://schemas.openxmlformats.org/officeDocument/2006/math">
                    <m:r>
                      <a:rPr lang="en-US" i="1">
                        <a:latin typeface="Cambria Math" panose="02040503050406030204" pitchFamily="18" charset="0"/>
                      </a:rPr>
                      <m:t>𝑛</m:t>
                    </m:r>
                  </m:oMath>
                </a14:m>
                <a:r>
                  <a:rPr lang="en-US" dirty="0"/>
                  <a: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oMath>
                </a14:m>
                <a:r>
                  <a:rPr lang="en-US" dirty="0"/>
                  <a:t>, and </a:t>
                </a:r>
                <a14:m>
                  <m:oMath xmlns:m="http://schemas.openxmlformats.org/officeDocument/2006/math">
                    <m:r>
                      <a:rPr lang="en-US" i="1">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can we find </a:t>
                </a:r>
                <a14:m>
                  <m:oMath xmlns:m="http://schemas.openxmlformats.org/officeDocument/2006/math">
                    <m:r>
                      <a:rPr lang="en-US" i="1">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pPr>
                  <a:buClr>
                    <a:schemeClr val="tx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+2=</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oMath>
                </a14:m>
                <a:r>
                  <a:rPr lang="en-US" dirty="0">
                    <a:solidFill>
                      <a:srgbClr val="00B050"/>
                    </a:solidFill>
                  </a:rPr>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b="0" dirty="0"/>
              </a:p>
              <a:p>
                <a:pPr>
                  <a:buClr>
                    <a:schemeClr val="tx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+5=</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endParaRPr lang="en-US" dirty="0"/>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a:p>
                <a:r>
                  <a:rPr lang="en-US" dirty="0"/>
                  <a:t>Assignment 2: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15387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Given </a:t>
                </a:r>
                <a14:m>
                  <m:oMath xmlns:m="http://schemas.openxmlformats.org/officeDocument/2006/math">
                    <m:r>
                      <a:rPr lang="en-US" i="1">
                        <a:latin typeface="Cambria Math" panose="02040503050406030204" pitchFamily="18" charset="0"/>
                      </a:rPr>
                      <m:t>𝑛</m:t>
                    </m:r>
                  </m:oMath>
                </a14:m>
                <a:r>
                  <a:rPr lang="en-US" dirty="0"/>
                  <a: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oMath>
                </a14:m>
                <a:r>
                  <a:rPr lang="en-US" dirty="0"/>
                  <a:t>, and </a:t>
                </a:r>
                <a14:m>
                  <m:oMath xmlns:m="http://schemas.openxmlformats.org/officeDocument/2006/math">
                    <m:r>
                      <a:rPr lang="en-US" i="1">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can we find </a:t>
                </a:r>
                <a14:m>
                  <m:oMath xmlns:m="http://schemas.openxmlformats.org/officeDocument/2006/math">
                    <m:r>
                      <a:rPr lang="en-US" i="1">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pPr>
                  <a:buClr>
                    <a:schemeClr val="tx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+2=</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oMath>
                </a14:m>
                <a:r>
                  <a:rPr lang="en-US" dirty="0">
                    <a:solidFill>
                      <a:srgbClr val="00B050"/>
                    </a:solidFill>
                  </a:rPr>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oMath>
                </a14:m>
                <a:endParaRPr lang="en-US" b="0" dirty="0"/>
              </a:p>
              <a:p>
                <a:pPr>
                  <a:buClr>
                    <a:schemeClr val="tx1"/>
                  </a:buClr>
                </a:pP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+5=</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oMath>
                </a14:m>
                <a:r>
                  <a:rPr lang="en-US" dirty="0">
                    <a:solidFill>
                      <a:srgbClr val="0070C0"/>
                    </a:solidFill>
                  </a:rPr>
                  <a: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+5=</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endParaRPr lang="en-US" dirty="0"/>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a:p>
                <a:r>
                  <a:rPr lang="en-US" dirty="0"/>
                  <a:t>Assignment 2: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=7</m:t>
                    </m:r>
                  </m:oMath>
                </a14:m>
                <a:endParaRPr lang="en-US" dirty="0"/>
              </a:p>
              <a:p>
                <a:r>
                  <a:rPr lang="en-US" b="1" dirty="0"/>
                  <a:t>Our Theorem</a:t>
                </a:r>
                <a:r>
                  <a:rPr lang="en-US" dirty="0"/>
                  <a:t>: B2LC is NP-complete (reduction from 3PARTITION)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b="-3641"/>
                </a:stretch>
              </a:blipFill>
            </p:spPr>
            <p:txBody>
              <a:bodyPr/>
              <a:lstStyle/>
              <a:p>
                <a:r>
                  <a:rPr lang="en-US">
                    <a:noFill/>
                  </a:rPr>
                  <a:t> </a:t>
                </a:r>
              </a:p>
            </p:txBody>
          </p:sp>
        </mc:Fallback>
      </mc:AlternateContent>
    </p:spTree>
    <p:extLst>
      <p:ext uri="{BB962C8B-B14F-4D97-AF65-F5344CB8AC3E}">
        <p14:creationId xmlns:p14="http://schemas.microsoft.com/office/powerpoint/2010/main" val="423875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8200" y="1825625"/>
                <a:ext cx="10515600" cy="4351338"/>
              </a:xfrm>
            </p:spPr>
            <p:txBody>
              <a:bodyPr/>
              <a:lstStyle/>
              <a:p>
                <a:r>
                  <a:rPr lang="en-US" dirty="0"/>
                  <a:t> </a:t>
                </a:r>
                <a:r>
                  <a:rPr lang="en-US" dirty="0">
                    <a:solidFill>
                      <a:srgbClr val="00B050"/>
                    </a:solidFill>
                  </a:rPr>
                  <a:t>Reducing 3-PARTITION to B2LC</a:t>
                </a:r>
              </a:p>
              <a:p>
                <a:r>
                  <a:rPr lang="en-US" dirty="0"/>
                  <a:t> Reducing B2LC to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532410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pic>
        <p:nvPicPr>
          <p:cNvPr id="4" name="Picture 3"/>
          <p:cNvPicPr>
            <a:picLocks noChangeAspect="1"/>
          </p:cNvPicPr>
          <p:nvPr/>
        </p:nvPicPr>
        <p:blipFill>
          <a:blip r:embed="rId2"/>
          <a:stretch>
            <a:fillRect/>
          </a:stretch>
        </p:blipFill>
        <p:spPr>
          <a:xfrm>
            <a:off x="1329499" y="2632520"/>
            <a:ext cx="9039225" cy="21336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240258" y="1690688"/>
                <a:ext cx="1217706" cy="786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240258" y="1690688"/>
                <a:ext cx="1217706" cy="786818"/>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33875" y="5003102"/>
            <a:ext cx="3524250" cy="704850"/>
          </a:xfrm>
          <a:prstGeom prst="rect">
            <a:avLst/>
          </a:prstGeom>
        </p:spPr>
      </p:pic>
    </p:spTree>
    <p:extLst>
      <p:ext uri="{BB962C8B-B14F-4D97-AF65-F5344CB8AC3E}">
        <p14:creationId xmlns:p14="http://schemas.microsoft.com/office/powerpoint/2010/main" val="3739292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640286196"/>
                    </a:ext>
                  </a:extLst>
                </a:gridCol>
              </a:tblGrid>
              <a:tr h="370840">
                <a:tc>
                  <a:txBody>
                    <a:bodyPr/>
                    <a:lstStyle/>
                    <a:p>
                      <a:endParaRPr lang="en-US" dirty="0"/>
                    </a:p>
                  </a:txBody>
                  <a:tcPr>
                    <a:solidFill>
                      <a:srgbClr val="EAEFF7"/>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13" name="TextBox 12"/>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101228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Tree>
    <p:extLst>
      <p:ext uri="{BB962C8B-B14F-4D97-AF65-F5344CB8AC3E}">
        <p14:creationId xmlns:p14="http://schemas.microsoft.com/office/powerpoint/2010/main" val="1687072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373700621"/>
                    </a:ext>
                  </a:extLst>
                </a:gridCol>
              </a:tblGrid>
              <a:tr h="370840">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B9DB59-BEA9-8D78-4EA4-7C3FB42DB93B}"/>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2CB9DB59-BEA9-8D78-4EA4-7C3FB42DB93B}"/>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470407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1796973685"/>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57E465-AA89-7DDD-3CB8-A20DC05584CF}"/>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CB57E465-AA89-7DDD-3CB8-A20DC05584CF}"/>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879501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473163562"/>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C0000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dirty="0"/>
                    </a:p>
                  </a:txBody>
                  <a:tcPr>
                    <a:solidFill>
                      <a:srgbClr val="C00000"/>
                    </a:solidFill>
                  </a:tcPr>
                </a:tc>
                <a:tc>
                  <a:txBody>
                    <a:bodyPr/>
                    <a:lstStyle/>
                    <a:p>
                      <a:endParaRPr lang="en-US" dirty="0"/>
                    </a:p>
                  </a:txBody>
                  <a:tcPr>
                    <a:solidFill>
                      <a:srgbClr val="EAEFF7"/>
                    </a:solidFill>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rgbClr val="C0000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C00000"/>
                    </a:solidFill>
                  </a:tcPr>
                </a:tc>
                <a:tc>
                  <a:txBody>
                    <a:bodyPr/>
                    <a:lstStyle/>
                    <a:p>
                      <a:endParaRPr lang="en-US"/>
                    </a:p>
                  </a:txBody>
                  <a:tcPr/>
                </a:tc>
                <a:tc>
                  <a:txBody>
                    <a:bodyPr/>
                    <a:lstStyle/>
                    <a:p>
                      <a:endParaRPr lang="en-US" dirty="0">
                        <a:solidFill>
                          <a:srgbClr val="C00000"/>
                        </a:solidFill>
                      </a:endParaRPr>
                    </a:p>
                  </a:txBody>
                  <a:tcPr>
                    <a:solidFill>
                      <a:srgbClr val="C00000"/>
                    </a:solidFill>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BF03BF-AF1D-120D-27A7-83CA942135C2}"/>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A9BF03BF-AF1D-120D-27A7-83CA942135C2}"/>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1596064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473163562"/>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tc>
                  <a:txBody>
                    <a:bodyPr/>
                    <a:lstStyle/>
                    <a:p>
                      <a:endParaRPr lang="en-US" dirty="0">
                        <a:solidFill>
                          <a:srgbClr val="C00000"/>
                        </a:solidFill>
                      </a:endParaRPr>
                    </a:p>
                  </a:txBody>
                  <a:tcPr>
                    <a:solidFill>
                      <a:srgbClr val="C00000"/>
                    </a:solidFill>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95D454E-9FFE-2328-B12A-C2A03B7B04E8}"/>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895D454E-9FFE-2328-B12A-C2A03B7B04E8}"/>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291970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8200" y="1825625"/>
                <a:ext cx="10515600" cy="4351338"/>
              </a:xfrm>
            </p:spPr>
            <p:txBody>
              <a:bodyPr/>
              <a:lstStyle/>
              <a:p>
                <a:pPr>
                  <a:buFont typeface="Wingdings" panose="05000000000000000000" pitchFamily="2" charset="2"/>
                  <a:buChar char="ü"/>
                </a:pPr>
                <a:r>
                  <a:rPr lang="en-US" dirty="0"/>
                  <a:t> Reducing 3-PARTITION to B2LC</a:t>
                </a:r>
              </a:p>
              <a:p>
                <a:pPr>
                  <a:buFont typeface="Wingdings" panose="05000000000000000000" pitchFamily="2" charset="2"/>
                  <a:buChar char="v"/>
                </a:pPr>
                <a:r>
                  <a:rPr lang="en-US" dirty="0"/>
                  <a:t> </a:t>
                </a:r>
                <a:r>
                  <a:rPr lang="en-US" dirty="0">
                    <a:solidFill>
                      <a:srgbClr val="00B050"/>
                    </a:solidFill>
                  </a:rPr>
                  <a:t>Reducing B2LC to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oMath>
                </a14:m>
                <a:r>
                  <a:rPr lang="en-US" dirty="0">
                    <a:solidFill>
                      <a:srgbClr val="00B050"/>
                    </a:solidFill>
                  </a:rPr>
                  <a:t> </a:t>
                </a:r>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36160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solidFill>
                  <a:srgbClr val="C00000"/>
                </a:solidFill>
              </a:rPr>
              <a:t>Reductions</a:t>
            </a:r>
          </a:p>
        </p:txBody>
      </p:sp>
      <p:cxnSp>
        <p:nvCxnSpPr>
          <p:cNvPr id="24" name="Straight Arrow Connector 23"/>
          <p:cNvCxnSpPr/>
          <p:nvPr/>
        </p:nvCxnSpPr>
        <p:spPr>
          <a:xfrm>
            <a:off x="4041381"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54970"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99659"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17912"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589991"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7448340" y="34826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883775"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145302"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994345"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4041381"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454970"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99659"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317912"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589991"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448340" y="19205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883775"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3145302"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994345"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3" name="TextBox 62"/>
              <p:cNvSpPr txBox="1"/>
              <p:nvPr/>
            </p:nvSpPr>
            <p:spPr>
              <a:xfrm>
                <a:off x="2235147" y="35724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235147" y="3572447"/>
                <a:ext cx="53065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238224" y="22546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2238224" y="2254601"/>
                <a:ext cx="530652" cy="430887"/>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54346" y="4775315"/>
            <a:ext cx="2743200" cy="16668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74AE3A-DB08-434B-BD19-F5A0FCBB0F52}"/>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5E74AE3A-DB08-434B-BD19-F5A0FCBB0F52}"/>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5"/>
                <a:stretch>
                  <a:fillRect l="-1434" t="-3614"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5305CF5-91C6-4C1C-8EA6-EF497B667CAF}"/>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08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9" grpId="0" animBg="1"/>
      <p:bldP spid="40" grpId="0" animBg="1"/>
      <p:bldP spid="41" grpId="0" animBg="1"/>
      <p:bldP spid="42" grpId="0" animBg="1"/>
      <p:bldP spid="43" grpId="0" animBg="1"/>
      <p:bldP spid="63" grpId="0"/>
      <p:bldP spid="6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FC45100-93FD-4D00-A33E-806B4AB76543}"/>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7FC45100-93FD-4D00-A33E-806B4AB76543}"/>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946F4-B520-43AE-AD0F-C058901BB10B}"/>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079946F4-B520-43AE-AD0F-C058901BB10B}"/>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1F85D8-FB55-BC13-93A4-C3A72287D9D1}"/>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D31F85D8-FB55-BC13-93A4-C3A72287D9D1}"/>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D49C415-A313-1B0A-4E00-F0FF9FF8D890}"/>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409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70751" y="363503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061FF4D-646E-4686-8A9B-AD8EA265BBDF}"/>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2061FF4D-646E-4686-8A9B-AD8EA265BBDF}"/>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8CE9AB8-3DEA-439F-943F-6A6DAD7613F2}"/>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78CE9AB8-3DEA-439F-943F-6A6DAD7613F2}"/>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D1436F-D533-E233-38D3-1B5BB7719C4C}"/>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07D1436F-D533-E233-38D3-1B5BB7719C4C}"/>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6D1F70C-3AAA-A649-9314-8A5A14BD29F4}"/>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365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3852152" y="36890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9177AF0-A44A-422C-84A9-529245D4C3AB}"/>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F9177AF0-A44A-422C-84A9-529245D4C3AB}"/>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EFEB02-3992-4BC6-83A5-F21ECF85B4C7}"/>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1FEFEB02-3992-4BC6-83A5-F21ECF85B4C7}"/>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616891-0454-0D15-C78E-336DF3304AD0}"/>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ED616891-0454-0D15-C78E-336DF3304AD0}"/>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23A1FC7-BE34-0912-9D6C-0EAD9C9D5E77}"/>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19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8216" y="51971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5260169" y="3662392"/>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2317F3-C474-4DDF-B4B9-67FCDCCB37BB}"/>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4C2317F3-C474-4DDF-B4B9-67FCDCCB37BB}"/>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A0D0CC5-54DE-4A98-9F87-C9BB525DCF2F}"/>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7A0D0CC5-54DE-4A98-9F87-C9BB525DCF2F}"/>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8FADA2-FD5F-AAED-8CC8-FB7BCD5CB172}"/>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5" name="TextBox 4">
                <a:extLst>
                  <a:ext uri="{FF2B5EF4-FFF2-40B4-BE49-F238E27FC236}">
                    <a16:creationId xmlns:a16="http://schemas.microsoft.com/office/drawing/2014/main" id="{478FADA2-FD5F-AAED-8CC8-FB7BCD5CB172}"/>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2A3B1BA-09CB-8292-2C03-3F9A6E2FFF90}"/>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35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407263" y="3621938"/>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866074" y="3734377"/>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450277" y="3964241"/>
            <a:ext cx="3619500" cy="1266825"/>
          </a:xfrm>
          <a:prstGeom prst="rect">
            <a:avLst/>
          </a:prstGeom>
        </p:spPr>
      </p:pic>
    </p:spTree>
    <p:extLst>
      <p:ext uri="{BB962C8B-B14F-4D97-AF65-F5344CB8AC3E}">
        <p14:creationId xmlns:p14="http://schemas.microsoft.com/office/powerpoint/2010/main" val="4256942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3877352" y="521618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3898811" y="2089830"/>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2F05F25-D0C0-4941-9828-BF954E1CAAC7}"/>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C2F05F25-D0C0-4941-9828-BF954E1CAAC7}"/>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1027DC4-3F10-4FF9-BE58-29FE6FB326D2}"/>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81027DC4-3F10-4FF9-BE58-29FE6FB326D2}"/>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9B07FA-2D5B-3828-AEB6-8A015E943E00}"/>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E19B07FA-2D5B-3828-AEB6-8A015E943E00}"/>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BA4F8B7-0A2F-BD49-5B65-1760D92B48EE}"/>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174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5306814" y="5239801"/>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8101414" y="365408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5289045" y="2038747"/>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D076EC3-E300-46BF-BF85-F41F5C7CC395}"/>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2" name="TextBox 51">
                <a:extLst>
                  <a:ext uri="{FF2B5EF4-FFF2-40B4-BE49-F238E27FC236}">
                    <a16:creationId xmlns:a16="http://schemas.microsoft.com/office/drawing/2014/main" id="{ED076EC3-E300-46BF-BF85-F41F5C7CC395}"/>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92B538-9020-4A2D-A5C4-15A42E794010}"/>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D492B538-9020-4A2D-A5C4-15A42E794010}"/>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F286C9-3A6F-5A01-C3F0-F84CD71EAC53}"/>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3AF286C9-3A6F-5A01-C3F0-F84CD71EAC53}"/>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9A7D596-34AA-A54C-7F0E-C1DA17198902}"/>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604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6724328" y="2083198"/>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33123" y="521618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0A6C88C-6904-4578-B998-2F5B500CCED7}"/>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F0A6C88C-6904-4578-B998-2F5B500CCED7}"/>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6DB79E-3E9B-462F-87C9-0E0156CFAE7D}"/>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3F6DB79E-3E9B-462F-87C9-0E0156CFAE7D}"/>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6FF430D-3B41-411C-2224-3740C8818548}"/>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C6FF430D-3B41-411C-2224-3740C8818548}"/>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CBD70BA-7505-034E-9972-6A647773146F}"/>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046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8149752" y="51971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C121713-1E72-4931-BC2A-EB7053B6431E}"/>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EC121713-1E72-4931-BC2A-EB7053B6431E}"/>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E7B1DD3-6D28-4976-B842-FBD8833E8D4B}"/>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BE7B1DD3-6D28-4976-B842-FBD8833E8D4B}"/>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BE246A-9F31-BA34-EEEF-96122901C4B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13BE246A-9F31-BA34-EEEF-96122901C4B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9D2065B-5733-FB68-5442-7F63D09BEB28}"/>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5061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4"/>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449289-4905-C46B-AA85-4EDDE593443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13449289-4905-C46B-AA85-4EDDE593443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5"/>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0F5987F-53E3-44F1-F57B-D4887B7B1817}"/>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292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3248811-25CB-4365-B4C2-70625D940A03}"/>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53248811-25CB-4365-B4C2-70625D940A03}"/>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6F99EE-2012-44B7-B352-957308215775}"/>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3F6F99EE-2012-44B7-B352-957308215775}"/>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79F7DA-2667-8BD3-6BEF-6DB07A8F044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B979F7DA-2667-8BD3-6BEF-6DB07A8F044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2179E25-F06F-CE66-3D05-B20FD01E2DC6}"/>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630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631D625-D443-4B05-A0DB-4F52CB82856A}"/>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5631D625-D443-4B05-A0DB-4F52CB82856A}"/>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E85A83C-6440-4B29-A3FF-3D90CBF9B218}"/>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5E85A83C-6440-4B29-A3FF-3D90CBF9B218}"/>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C8107B-BA00-3764-4487-477FE163B36C}"/>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70C8107B-BA00-3764-4487-477FE163B36C}"/>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D7EB417-F43D-078B-675A-42D2608AEA7E}"/>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8082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pic>
        <p:nvPicPr>
          <p:cNvPr id="3" name="Picture 2"/>
          <p:cNvPicPr>
            <a:picLocks noChangeAspect="1"/>
          </p:cNvPicPr>
          <p:nvPr/>
        </p:nvPicPr>
        <p:blipFill>
          <a:blip r:embed="rId2"/>
          <a:stretch>
            <a:fillRect/>
          </a:stretch>
        </p:blipFill>
        <p:spPr>
          <a:xfrm>
            <a:off x="3618035" y="661988"/>
            <a:ext cx="3333750" cy="2057400"/>
          </a:xfrm>
          <a:prstGeom prst="rect">
            <a:avLst/>
          </a:prstGeom>
        </p:spPr>
      </p:pic>
      <p:pic>
        <p:nvPicPr>
          <p:cNvPr id="4" name="Picture 3"/>
          <p:cNvPicPr>
            <a:picLocks noChangeAspect="1"/>
          </p:cNvPicPr>
          <p:nvPr/>
        </p:nvPicPr>
        <p:blipFill>
          <a:blip r:embed="rId2"/>
          <a:stretch>
            <a:fillRect/>
          </a:stretch>
        </p:blipFill>
        <p:spPr>
          <a:xfrm>
            <a:off x="561243" y="2719388"/>
            <a:ext cx="3333750" cy="2057400"/>
          </a:xfrm>
          <a:prstGeom prst="rect">
            <a:avLst/>
          </a:prstGeom>
        </p:spPr>
      </p:pic>
      <p:pic>
        <p:nvPicPr>
          <p:cNvPr id="5" name="Picture 4"/>
          <p:cNvPicPr>
            <a:picLocks noChangeAspect="1"/>
          </p:cNvPicPr>
          <p:nvPr/>
        </p:nvPicPr>
        <p:blipFill>
          <a:blip r:embed="rId2"/>
          <a:stretch>
            <a:fillRect/>
          </a:stretch>
        </p:blipFill>
        <p:spPr>
          <a:xfrm>
            <a:off x="7715250" y="676276"/>
            <a:ext cx="3333750" cy="2057400"/>
          </a:xfrm>
          <a:prstGeom prst="rect">
            <a:avLst/>
          </a:prstGeom>
        </p:spPr>
      </p:pic>
      <p:pic>
        <p:nvPicPr>
          <p:cNvPr id="6" name="Picture 5"/>
          <p:cNvPicPr>
            <a:picLocks noChangeAspect="1"/>
          </p:cNvPicPr>
          <p:nvPr/>
        </p:nvPicPr>
        <p:blipFill>
          <a:blip r:embed="rId2"/>
          <a:stretch>
            <a:fillRect/>
          </a:stretch>
        </p:blipFill>
        <p:spPr>
          <a:xfrm>
            <a:off x="4429125" y="2733676"/>
            <a:ext cx="3333750" cy="2057400"/>
          </a:xfrm>
          <a:prstGeom prst="rect">
            <a:avLst/>
          </a:prstGeom>
        </p:spPr>
      </p:pic>
      <p:pic>
        <p:nvPicPr>
          <p:cNvPr id="7" name="Picture 6"/>
          <p:cNvPicPr>
            <a:picLocks noChangeAspect="1"/>
          </p:cNvPicPr>
          <p:nvPr/>
        </p:nvPicPr>
        <p:blipFill>
          <a:blip r:embed="rId2"/>
          <a:stretch>
            <a:fillRect/>
          </a:stretch>
        </p:blipFill>
        <p:spPr>
          <a:xfrm>
            <a:off x="8478715" y="2733676"/>
            <a:ext cx="3333750" cy="2057400"/>
          </a:xfrm>
          <a:prstGeom prst="rect">
            <a:avLst/>
          </a:prstGeom>
        </p:spPr>
      </p:pic>
      <p:pic>
        <p:nvPicPr>
          <p:cNvPr id="8" name="Picture 7"/>
          <p:cNvPicPr>
            <a:picLocks noChangeAspect="1"/>
          </p:cNvPicPr>
          <p:nvPr/>
        </p:nvPicPr>
        <p:blipFill>
          <a:blip r:embed="rId3"/>
          <a:stretch>
            <a:fillRect/>
          </a:stretch>
        </p:blipFill>
        <p:spPr>
          <a:xfrm>
            <a:off x="1257300" y="5100637"/>
            <a:ext cx="9677400" cy="1019175"/>
          </a:xfrm>
          <a:prstGeom prst="rect">
            <a:avLst/>
          </a:prstGeom>
        </p:spPr>
      </p:pic>
    </p:spTree>
    <p:extLst>
      <p:ext uri="{BB962C8B-B14F-4D97-AF65-F5344CB8AC3E}">
        <p14:creationId xmlns:p14="http://schemas.microsoft.com/office/powerpoint/2010/main" val="736039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solidFill>
                  <a:srgbClr val="C00000"/>
                </a:solidFill>
              </a:rPr>
              <a:t>Reductions</a:t>
            </a:r>
          </a:p>
        </p:txBody>
      </p:sp>
      <p:pic>
        <p:nvPicPr>
          <p:cNvPr id="5" name="Picture 4">
            <a:extLst>
              <a:ext uri="{FF2B5EF4-FFF2-40B4-BE49-F238E27FC236}">
                <a16:creationId xmlns:a16="http://schemas.microsoft.com/office/drawing/2014/main" id="{E0D8F993-1D63-43DF-B4CD-89B2ABBAF608}"/>
              </a:ext>
            </a:extLst>
          </p:cNvPr>
          <p:cNvPicPr>
            <a:picLocks noChangeAspect="1"/>
          </p:cNvPicPr>
          <p:nvPr/>
        </p:nvPicPr>
        <p:blipFill>
          <a:blip r:embed="rId2"/>
          <a:stretch>
            <a:fillRect/>
          </a:stretch>
        </p:blipFill>
        <p:spPr>
          <a:xfrm>
            <a:off x="1142392" y="1352550"/>
            <a:ext cx="10344758" cy="5337032"/>
          </a:xfrm>
          <a:prstGeom prst="rect">
            <a:avLst/>
          </a:prstGeom>
        </p:spPr>
      </p:pic>
    </p:spTree>
    <p:extLst>
      <p:ext uri="{BB962C8B-B14F-4D97-AF65-F5344CB8AC3E}">
        <p14:creationId xmlns:p14="http://schemas.microsoft.com/office/powerpoint/2010/main" val="6050990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 Background</a:t>
            </a:r>
          </a:p>
          <a:p>
            <a:pPr>
              <a:buFont typeface="Wingdings" panose="05000000000000000000" pitchFamily="2" charset="2"/>
              <a:buChar char="ü"/>
            </a:pPr>
            <a:r>
              <a:rPr lang="en-US" dirty="0"/>
              <a:t> Graph Pebbling</a:t>
            </a:r>
          </a:p>
          <a:p>
            <a:pPr>
              <a:buFont typeface="Wingdings" panose="05000000000000000000" pitchFamily="2" charset="2"/>
              <a:buChar char="v"/>
            </a:pPr>
            <a:r>
              <a:rPr lang="en-US" dirty="0"/>
              <a:t> </a:t>
            </a:r>
            <a:r>
              <a:rPr lang="en-US" dirty="0">
                <a:solidFill>
                  <a:srgbClr val="00B050"/>
                </a:solidFill>
              </a:rPr>
              <a:t>“Graph Reducibility”</a:t>
            </a:r>
          </a:p>
        </p:txBody>
      </p:sp>
    </p:spTree>
    <p:extLst>
      <p:ext uri="{BB962C8B-B14F-4D97-AF65-F5344CB8AC3E}">
        <p14:creationId xmlns:p14="http://schemas.microsoft.com/office/powerpoint/2010/main" val="1449038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3384</Words>
  <Application>Microsoft Office PowerPoint</Application>
  <PresentationFormat>Widescreen</PresentationFormat>
  <Paragraphs>639</Paragraphs>
  <Slides>113</Slides>
  <Notes>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113</vt:i4>
      </vt:variant>
    </vt:vector>
  </HeadingPairs>
  <TitlesOfParts>
    <vt:vector size="123" baseType="lpstr">
      <vt:lpstr>Aptos</vt:lpstr>
      <vt:lpstr>Aptos Display</vt:lpstr>
      <vt:lpstr>Arial</vt:lpstr>
      <vt:lpstr>Arial Black</vt:lpstr>
      <vt:lpstr>Calibri</vt:lpstr>
      <vt:lpstr>Cambria Math</vt:lpstr>
      <vt:lpstr>Lucida Sans Unicode</vt:lpstr>
      <vt:lpstr>Times New Roman</vt:lpstr>
      <vt:lpstr>Wingdings</vt:lpstr>
      <vt:lpstr>Office Theme</vt:lpstr>
      <vt:lpstr>Password Hashing and Graph Pebbling</vt:lpstr>
      <vt:lpstr>Structure of Talk</vt:lpstr>
      <vt:lpstr>Background</vt:lpstr>
      <vt:lpstr>PowerPoint Presentation</vt:lpstr>
      <vt:lpstr>Background</vt:lpstr>
      <vt:lpstr>PowerPoint Presentation</vt:lpstr>
      <vt:lpstr>PowerPoint Presentation</vt:lpstr>
      <vt:lpstr>PowerPoint Presentation</vt:lpstr>
      <vt:lpstr>PowerPoint Presentation</vt:lpstr>
      <vt:lpstr>PowerPoint Presentation</vt:lpstr>
      <vt:lpstr>Motivation</vt:lpstr>
      <vt:lpstr>Password Hash Function Goals</vt:lpstr>
      <vt:lpstr>Key Stretching</vt:lpstr>
      <vt:lpstr>Strong Claims (Post Breaches)</vt:lpstr>
      <vt:lpstr>Decision Theoretic Model</vt:lpstr>
      <vt:lpstr>Decision Theoretic Model</vt:lpstr>
      <vt:lpstr>Decision Theoretic Model</vt:lpstr>
      <vt:lpstr>User Password Distribution</vt:lpstr>
      <vt:lpstr>User Password Distribution</vt:lpstr>
      <vt:lpstr>Threshold Function of Doom</vt:lpstr>
      <vt:lpstr>An “Optimistic” Picture</vt:lpstr>
      <vt:lpstr>A Grain of Salt</vt:lpstr>
      <vt:lpstr>PowerPoint Presentation</vt:lpstr>
      <vt:lpstr>PowerPoint Presentation</vt:lpstr>
      <vt:lpstr>Memory Hard Functions</vt:lpstr>
      <vt:lpstr>iMHFs</vt:lpstr>
      <vt:lpstr>iMHFs</vt:lpstr>
      <vt:lpstr>iMHFs</vt:lpstr>
      <vt:lpstr>iMHFs</vt:lpstr>
      <vt:lpstr>iMHFs</vt:lpstr>
      <vt:lpstr>Memory Hard Functions (MHF)</vt:lpstr>
      <vt:lpstr>MHFs Are Helpful</vt:lpstr>
      <vt:lpstr>Executive Summary of Our Findings</vt:lpstr>
      <vt:lpstr>Recommendations for Users</vt:lpstr>
      <vt:lpstr>Structure of Talk</vt:lpstr>
      <vt:lpstr>Goal: Moderately Expensive Hash Function</vt:lpstr>
      <vt:lpstr>PowerPoint Presentation</vt:lpstr>
      <vt:lpstr>PowerPoint Presentation</vt:lpstr>
      <vt:lpstr>PowerPoint Presentation</vt:lpstr>
      <vt:lpstr>Argon2i</vt:lpstr>
      <vt:lpstr>Argon2i</vt:lpstr>
      <vt:lpstr>Argon2i</vt:lpstr>
      <vt:lpstr>Argon2i</vt:lpstr>
      <vt:lpstr>Argon2i</vt:lpstr>
      <vt:lpstr>iMHFs</vt:lpstr>
      <vt:lpstr>Graph Pebbling</vt:lpstr>
      <vt:lpstr>Graph Pebbling</vt:lpstr>
      <vt:lpstr>Graph Pebbling</vt:lpstr>
      <vt:lpstr>Graph Pebbling</vt:lpstr>
      <vt:lpstr>Graph Pebbling</vt:lpstr>
      <vt:lpstr>Graph Pebbling</vt:lpstr>
      <vt:lpstr>Graph Pebbling</vt:lpstr>
      <vt:lpstr>Graph Pebbling</vt:lpstr>
      <vt:lpstr>Measuring Cost: Attempt 1</vt:lpstr>
      <vt:lpstr>Measuring Pebbling Costs [AS15]</vt:lpstr>
      <vt:lpstr>Measuring Pebbling Costs [AS15]</vt:lpstr>
      <vt:lpstr>Amortization and Parallelism</vt:lpstr>
      <vt:lpstr>iMHFs</vt:lpstr>
      <vt:lpstr>Pebbling Example: Cumulative Cost</vt:lpstr>
      <vt:lpstr>Pebbling Example: Cumulative Cost</vt:lpstr>
      <vt:lpstr>Pebbling Example: Cumulative Cost</vt:lpstr>
      <vt:lpstr>Pebbling Example: Cumulative Cost</vt:lpstr>
      <vt:lpstr>Pebbling Example: Cumulative Cost</vt:lpstr>
      <vt:lpstr>Pebbling Example: Cumulative Cost</vt:lpstr>
      <vt:lpstr>Pebbling Example: Cumulative Cost</vt:lpstr>
      <vt:lpstr>Depth-Robustness: The Key Property</vt:lpstr>
      <vt:lpstr>Graph Reducibility</vt:lpstr>
      <vt:lpstr>Graph Reducibility</vt:lpstr>
      <vt:lpstr>iMHFs</vt:lpstr>
      <vt:lpstr>Review</vt:lpstr>
      <vt:lpstr>Structure of Talk</vt:lpstr>
      <vt:lpstr>Computability Results</vt:lpstr>
      <vt:lpstr>3-PARTITION</vt:lpstr>
      <vt:lpstr>Bounded 2-Linear Covering</vt:lpstr>
      <vt:lpstr>Bounded 2-Linear Covering</vt:lpstr>
      <vt:lpstr>Bounded 2-Linear Covering</vt:lpstr>
      <vt:lpstr>Reductions</vt:lpstr>
      <vt:lpstr>Reductions</vt:lpstr>
      <vt:lpstr>Reductions</vt:lpstr>
      <vt:lpstr>Reductions</vt:lpstr>
      <vt:lpstr>Reductions</vt:lpstr>
      <vt:lpstr>Reductions</vt:lpstr>
      <vt:lpstr>Reductions</vt:lpstr>
      <vt:lpstr>Reductions</vt:lpstr>
      <vt:lpstr>Reductions</vt:lpstr>
      <vt:lpstr>Reductions</vt:lpstr>
      <vt:lpstr>Honest Pebbling</vt:lpstr>
      <vt:lpstr>Honest Pebbling</vt:lpstr>
      <vt:lpstr>Honest Pebbling</vt:lpstr>
      <vt:lpstr>Honest Pebbling</vt:lpstr>
      <vt:lpstr>Honest Pebbling</vt:lpstr>
      <vt:lpstr>Honest Pebbling</vt:lpstr>
      <vt:lpstr>Honest Pebbling</vt:lpstr>
      <vt:lpstr>Cheater!</vt:lpstr>
      <vt:lpstr>Cheater!</vt:lpstr>
      <vt:lpstr>Cheater!</vt:lpstr>
      <vt:lpstr>Cheater!</vt:lpstr>
      <vt:lpstr>Reductions</vt:lpstr>
      <vt:lpstr>Structure of Talk</vt:lpstr>
      <vt:lpstr>Vertex Cover</vt:lpstr>
      <vt:lpstr>Vertex Cover</vt:lpstr>
      <vt:lpstr>Vertex Cover</vt:lpstr>
      <vt:lpstr>Vertex Cover</vt:lpstr>
      <vt:lpstr>Reduction</vt:lpstr>
      <vt:lpstr>Reduction</vt:lpstr>
      <vt:lpstr>Reduction</vt:lpstr>
      <vt:lpstr>Reduction</vt:lpstr>
      <vt:lpstr>Reduction</vt:lpstr>
      <vt:lpstr>PowerPoint Presentation</vt:lpstr>
      <vt:lpstr>Summary</vt:lpstr>
      <vt:lpstr>Open Questions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Zhou</dc:creator>
  <cp:lastModifiedBy>Samson Zhou</cp:lastModifiedBy>
  <cp:revision>4</cp:revision>
  <dcterms:created xsi:type="dcterms:W3CDTF">2026-02-09T22:44:27Z</dcterms:created>
  <dcterms:modified xsi:type="dcterms:W3CDTF">2026-02-10T06:27:59Z</dcterms:modified>
</cp:coreProperties>
</file>